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7.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2.jpg" ContentType="image/jpeg"/>
  <Override PartName="/ppt/media/image15.jpg" ContentType="image/jpeg"/>
  <Override PartName="/ppt/media/image17.jpg" ContentType="image/jpeg"/>
  <Override PartName="/ppt/media/image19.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89" r:id="rId4"/>
    <p:sldId id="256" r:id="rId5"/>
    <p:sldId id="288" r:id="rId6"/>
    <p:sldId id="286" r:id="rId7"/>
    <p:sldId id="283" r:id="rId8"/>
    <p:sldId id="296" r:id="rId9"/>
    <p:sldId id="284" r:id="rId10"/>
    <p:sldId id="260" r:id="rId11"/>
    <p:sldId id="285" r:id="rId12"/>
    <p:sldId id="294" r:id="rId13"/>
    <p:sldId id="293" r:id="rId14"/>
    <p:sldId id="277" r:id="rId15"/>
    <p:sldId id="278" r:id="rId16"/>
    <p:sldId id="295" r:id="rId17"/>
  </p:sldIdLst>
  <p:sldSz cx="10693400" cy="75565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3E943-7785-4224-90F6-1B05AF536F61}" v="17" dt="2020-04-05T14:36:25.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792"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homas" userId="5d7810241a42ef55" providerId="LiveId" clId="{8413E943-7785-4224-90F6-1B05AF536F61}"/>
    <pc:docChg chg="custSel modSld">
      <pc:chgData name="sarah thomas" userId="5d7810241a42ef55" providerId="LiveId" clId="{8413E943-7785-4224-90F6-1B05AF536F61}" dt="2020-04-05T14:42:37.714" v="17" actId="478"/>
      <pc:docMkLst>
        <pc:docMk/>
      </pc:docMkLst>
      <pc:sldChg chg="modAnim">
        <pc:chgData name="sarah thomas" userId="5d7810241a42ef55" providerId="LiveId" clId="{8413E943-7785-4224-90F6-1B05AF536F61}" dt="2020-04-05T14:36:25.686" v="16"/>
        <pc:sldMkLst>
          <pc:docMk/>
          <pc:sldMk cId="4047384992" sldId="288"/>
        </pc:sldMkLst>
      </pc:sldChg>
      <pc:sldChg chg="delSp">
        <pc:chgData name="sarah thomas" userId="5d7810241a42ef55" providerId="LiveId" clId="{8413E943-7785-4224-90F6-1B05AF536F61}" dt="2020-04-05T14:42:37.714" v="17" actId="478"/>
        <pc:sldMkLst>
          <pc:docMk/>
          <pc:sldMk cId="3006629205" sldId="295"/>
        </pc:sldMkLst>
        <pc:spChg chg="del">
          <ac:chgData name="sarah thomas" userId="5d7810241a42ef55" providerId="LiveId" clId="{8413E943-7785-4224-90F6-1B05AF536F61}" dt="2020-04-05T14:42:37.714" v="17" actId="478"/>
          <ac:spMkLst>
            <pc:docMk/>
            <pc:sldMk cId="3006629205" sldId="295"/>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A3C87-FF93-4620-B883-F09A4FB9F6E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E748D9F7-425F-4771-8ACE-F923D45D6C2B}">
      <dgm:prSet/>
      <dgm:spPr/>
      <dgm:t>
        <a:bodyPr/>
        <a:lstStyle/>
        <a:p>
          <a:r>
            <a:rPr lang="en-GB" b="1" dirty="0"/>
            <a:t>Travel Training</a:t>
          </a:r>
          <a:endParaRPr lang="en-GB" dirty="0"/>
        </a:p>
      </dgm:t>
    </dgm:pt>
    <dgm:pt modelId="{A7E813AC-EBD6-408A-8872-86273175FDB4}" type="parTrans" cxnId="{D15F1200-C0C7-42A3-BF4D-A486EF6621E2}">
      <dgm:prSet/>
      <dgm:spPr/>
      <dgm:t>
        <a:bodyPr/>
        <a:lstStyle/>
        <a:p>
          <a:endParaRPr lang="en-GB"/>
        </a:p>
      </dgm:t>
    </dgm:pt>
    <dgm:pt modelId="{EF0023AB-0FA5-4B78-8FD7-7C137113318B}" type="sibTrans" cxnId="{D15F1200-C0C7-42A3-BF4D-A486EF6621E2}">
      <dgm:prSet/>
      <dgm:spPr/>
      <dgm:t>
        <a:bodyPr/>
        <a:lstStyle/>
        <a:p>
          <a:endParaRPr lang="en-GB"/>
        </a:p>
      </dgm:t>
    </dgm:pt>
    <dgm:pt modelId="{340C3D68-D8B5-4EAE-AE8C-2D250AD9DC3A}">
      <dgm:prSet/>
      <dgm:spPr/>
      <dgm:t>
        <a:bodyPr/>
        <a:lstStyle/>
        <a:p>
          <a:r>
            <a:rPr lang="en-GB" dirty="0"/>
            <a:t>Post 16 Providers</a:t>
          </a:r>
        </a:p>
      </dgm:t>
    </dgm:pt>
    <dgm:pt modelId="{7895161A-E03B-48BB-A6CD-B81E4CB9B1A1}" type="parTrans" cxnId="{5C0B562B-E74B-43C4-84F1-2E4EDE45124B}">
      <dgm:prSet/>
      <dgm:spPr/>
      <dgm:t>
        <a:bodyPr/>
        <a:lstStyle/>
        <a:p>
          <a:endParaRPr lang="en-GB"/>
        </a:p>
      </dgm:t>
    </dgm:pt>
    <dgm:pt modelId="{947C366B-1ECC-4CB3-A209-C176A90688FC}" type="sibTrans" cxnId="{5C0B562B-E74B-43C4-84F1-2E4EDE45124B}">
      <dgm:prSet/>
      <dgm:spPr/>
      <dgm:t>
        <a:bodyPr/>
        <a:lstStyle/>
        <a:p>
          <a:endParaRPr lang="en-GB"/>
        </a:p>
      </dgm:t>
    </dgm:pt>
    <dgm:pt modelId="{FE75D4C5-E3F1-44D7-85F7-2341CBC76CCA}">
      <dgm:prSet/>
      <dgm:spPr/>
      <dgm:t>
        <a:bodyPr/>
        <a:lstStyle/>
        <a:p>
          <a:r>
            <a:rPr lang="en-GB" dirty="0"/>
            <a:t>Development work with SENCO’s</a:t>
          </a:r>
        </a:p>
      </dgm:t>
    </dgm:pt>
    <dgm:pt modelId="{323AD95E-FA56-4AED-A9DF-EAD5379AE2CC}" type="parTrans" cxnId="{B47198B9-0D7E-4DC7-BE81-2251B8C65F21}">
      <dgm:prSet/>
      <dgm:spPr/>
      <dgm:t>
        <a:bodyPr/>
        <a:lstStyle/>
        <a:p>
          <a:endParaRPr lang="en-GB"/>
        </a:p>
      </dgm:t>
    </dgm:pt>
    <dgm:pt modelId="{7F601244-8639-432E-A049-C5FA670EEB93}" type="sibTrans" cxnId="{B47198B9-0D7E-4DC7-BE81-2251B8C65F21}">
      <dgm:prSet/>
      <dgm:spPr/>
      <dgm:t>
        <a:bodyPr/>
        <a:lstStyle/>
        <a:p>
          <a:endParaRPr lang="en-GB"/>
        </a:p>
      </dgm:t>
    </dgm:pt>
    <dgm:pt modelId="{046D495B-AE3B-49A4-96C7-8B53CABE842F}">
      <dgm:prSet/>
      <dgm:spPr/>
      <dgm:t>
        <a:bodyPr/>
        <a:lstStyle/>
        <a:p>
          <a:r>
            <a:rPr lang="en-GB" dirty="0"/>
            <a:t>Parent/Carer Groups</a:t>
          </a:r>
        </a:p>
      </dgm:t>
    </dgm:pt>
    <dgm:pt modelId="{190F22D8-B62C-4118-A8AE-B8195A697D74}" type="parTrans" cxnId="{7A0D4D31-D9B8-48DA-8B6A-2B28B978C957}">
      <dgm:prSet/>
      <dgm:spPr/>
      <dgm:t>
        <a:bodyPr/>
        <a:lstStyle/>
        <a:p>
          <a:endParaRPr lang="en-GB"/>
        </a:p>
      </dgm:t>
    </dgm:pt>
    <dgm:pt modelId="{56CDBBE7-82EF-414E-ABBE-6A78276D2854}" type="sibTrans" cxnId="{7A0D4D31-D9B8-48DA-8B6A-2B28B978C957}">
      <dgm:prSet/>
      <dgm:spPr/>
      <dgm:t>
        <a:bodyPr/>
        <a:lstStyle/>
        <a:p>
          <a:endParaRPr lang="en-GB"/>
        </a:p>
      </dgm:t>
    </dgm:pt>
    <dgm:pt modelId="{79969859-DA11-444B-82E3-80DCAAF7FEA9}">
      <dgm:prSet/>
      <dgm:spPr/>
      <dgm:t>
        <a:bodyPr/>
        <a:lstStyle/>
        <a:p>
          <a:r>
            <a:rPr lang="en-GB" dirty="0"/>
            <a:t>SI Employer follow up</a:t>
          </a:r>
        </a:p>
      </dgm:t>
    </dgm:pt>
    <dgm:pt modelId="{E18E805A-F69F-4140-85AA-DE21A96F0944}" type="parTrans" cxnId="{D854B39A-2A4D-43B8-80CD-791D1ECF2AAF}">
      <dgm:prSet/>
      <dgm:spPr/>
      <dgm:t>
        <a:bodyPr/>
        <a:lstStyle/>
        <a:p>
          <a:endParaRPr lang="en-GB"/>
        </a:p>
      </dgm:t>
    </dgm:pt>
    <dgm:pt modelId="{D0D981D3-0708-4AA2-970C-53E6D53319FF}" type="sibTrans" cxnId="{D854B39A-2A4D-43B8-80CD-791D1ECF2AAF}">
      <dgm:prSet/>
      <dgm:spPr/>
      <dgm:t>
        <a:bodyPr/>
        <a:lstStyle/>
        <a:p>
          <a:endParaRPr lang="en-GB"/>
        </a:p>
      </dgm:t>
    </dgm:pt>
    <dgm:pt modelId="{041B397A-5C1A-4DE0-B88A-BC68D465F925}">
      <dgm:prSet/>
      <dgm:spPr/>
      <dgm:t>
        <a:bodyPr/>
        <a:lstStyle/>
        <a:p>
          <a:r>
            <a:rPr lang="en-GB" dirty="0"/>
            <a:t>SEND Focus Groups</a:t>
          </a:r>
        </a:p>
      </dgm:t>
    </dgm:pt>
    <dgm:pt modelId="{1D328D00-5BE6-4E1F-9DA3-F54CADB2D394}" type="parTrans" cxnId="{1D4C8626-41A5-4F90-858B-B15BED761194}">
      <dgm:prSet/>
      <dgm:spPr/>
      <dgm:t>
        <a:bodyPr/>
        <a:lstStyle/>
        <a:p>
          <a:endParaRPr lang="en-GB"/>
        </a:p>
      </dgm:t>
    </dgm:pt>
    <dgm:pt modelId="{B64E5D4B-EFFB-4A25-ACB2-DA8D37F1A351}" type="sibTrans" cxnId="{1D4C8626-41A5-4F90-858B-B15BED761194}">
      <dgm:prSet/>
      <dgm:spPr/>
      <dgm:t>
        <a:bodyPr/>
        <a:lstStyle/>
        <a:p>
          <a:endParaRPr lang="en-GB"/>
        </a:p>
      </dgm:t>
    </dgm:pt>
    <dgm:pt modelId="{9E36EE8E-B324-4488-B62A-0ED764CF1443}">
      <dgm:prSet/>
      <dgm:spPr/>
      <dgm:t>
        <a:bodyPr/>
        <a:lstStyle/>
        <a:p>
          <a:r>
            <a:rPr lang="en-GB" dirty="0"/>
            <a:t>Children &amp; Adult Services Transition</a:t>
          </a:r>
        </a:p>
      </dgm:t>
    </dgm:pt>
    <dgm:pt modelId="{E33E0913-C216-4577-AE8F-00616AA9E2D0}" type="parTrans" cxnId="{E6376303-D39D-469F-8B42-BB2FB570D070}">
      <dgm:prSet/>
      <dgm:spPr/>
      <dgm:t>
        <a:bodyPr/>
        <a:lstStyle/>
        <a:p>
          <a:endParaRPr lang="en-GB"/>
        </a:p>
      </dgm:t>
    </dgm:pt>
    <dgm:pt modelId="{2D5A3FAB-DF4A-47DE-AFE9-1A52F675EDCE}" type="sibTrans" cxnId="{E6376303-D39D-469F-8B42-BB2FB570D070}">
      <dgm:prSet/>
      <dgm:spPr/>
      <dgm:t>
        <a:bodyPr/>
        <a:lstStyle/>
        <a:p>
          <a:endParaRPr lang="en-GB"/>
        </a:p>
      </dgm:t>
    </dgm:pt>
    <dgm:pt modelId="{E2BFBC19-F9F9-47F3-AC9C-5AD1F472CF43}" type="pres">
      <dgm:prSet presAssocID="{5FDA3C87-FF93-4620-B883-F09A4FB9F6E4}" presName="diagram" presStyleCnt="0">
        <dgm:presLayoutVars>
          <dgm:dir/>
          <dgm:resizeHandles val="exact"/>
        </dgm:presLayoutVars>
      </dgm:prSet>
      <dgm:spPr/>
    </dgm:pt>
    <dgm:pt modelId="{BBDD6602-7018-48EB-9C8A-B2B8814472A5}" type="pres">
      <dgm:prSet presAssocID="{E748D9F7-425F-4771-8ACE-F923D45D6C2B}" presName="node" presStyleLbl="node1" presStyleIdx="0" presStyleCnt="7" custLinFactNeighborX="-2014" custLinFactNeighborY="-9046">
        <dgm:presLayoutVars>
          <dgm:bulletEnabled val="1"/>
        </dgm:presLayoutVars>
      </dgm:prSet>
      <dgm:spPr/>
    </dgm:pt>
    <dgm:pt modelId="{3F8DD19A-A49A-4882-9197-13DDCFC8C2C2}" type="pres">
      <dgm:prSet presAssocID="{EF0023AB-0FA5-4B78-8FD7-7C137113318B}" presName="sibTrans" presStyleCnt="0"/>
      <dgm:spPr/>
    </dgm:pt>
    <dgm:pt modelId="{FF01B3C2-CC08-4D21-80DB-2F3FC1CA107D}" type="pres">
      <dgm:prSet presAssocID="{340C3D68-D8B5-4EAE-AE8C-2D250AD9DC3A}" presName="node" presStyleLbl="node1" presStyleIdx="1" presStyleCnt="7">
        <dgm:presLayoutVars>
          <dgm:bulletEnabled val="1"/>
        </dgm:presLayoutVars>
      </dgm:prSet>
      <dgm:spPr/>
    </dgm:pt>
    <dgm:pt modelId="{3A7E5802-8C01-48D6-B196-CD32623E3D2A}" type="pres">
      <dgm:prSet presAssocID="{947C366B-1ECC-4CB3-A209-C176A90688FC}" presName="sibTrans" presStyleCnt="0"/>
      <dgm:spPr/>
    </dgm:pt>
    <dgm:pt modelId="{AA11E466-F5DC-4DD4-B14E-EA60F4AC2411}" type="pres">
      <dgm:prSet presAssocID="{FE75D4C5-E3F1-44D7-85F7-2341CBC76CCA}" presName="node" presStyleLbl="node1" presStyleIdx="2" presStyleCnt="7">
        <dgm:presLayoutVars>
          <dgm:bulletEnabled val="1"/>
        </dgm:presLayoutVars>
      </dgm:prSet>
      <dgm:spPr/>
    </dgm:pt>
    <dgm:pt modelId="{F7C44C44-2982-4FEC-827D-53E9A18AC962}" type="pres">
      <dgm:prSet presAssocID="{7F601244-8639-432E-A049-C5FA670EEB93}" presName="sibTrans" presStyleCnt="0"/>
      <dgm:spPr/>
    </dgm:pt>
    <dgm:pt modelId="{ACA1991B-4E2D-459F-A0A0-E76CB94DB78D}" type="pres">
      <dgm:prSet presAssocID="{046D495B-AE3B-49A4-96C7-8B53CABE842F}" presName="node" presStyleLbl="node1" presStyleIdx="3" presStyleCnt="7">
        <dgm:presLayoutVars>
          <dgm:bulletEnabled val="1"/>
        </dgm:presLayoutVars>
      </dgm:prSet>
      <dgm:spPr/>
    </dgm:pt>
    <dgm:pt modelId="{B81AB1CD-3910-4B8E-A0B7-3D38C3B686A8}" type="pres">
      <dgm:prSet presAssocID="{56CDBBE7-82EF-414E-ABBE-6A78276D2854}" presName="sibTrans" presStyleCnt="0"/>
      <dgm:spPr/>
    </dgm:pt>
    <dgm:pt modelId="{146F1BD7-AEF5-4B33-830E-3F551CEDD949}" type="pres">
      <dgm:prSet presAssocID="{79969859-DA11-444B-82E3-80DCAAF7FEA9}" presName="node" presStyleLbl="node1" presStyleIdx="4" presStyleCnt="7">
        <dgm:presLayoutVars>
          <dgm:bulletEnabled val="1"/>
        </dgm:presLayoutVars>
      </dgm:prSet>
      <dgm:spPr/>
    </dgm:pt>
    <dgm:pt modelId="{CDDFB342-A89B-4F62-B0E7-9D629000727F}" type="pres">
      <dgm:prSet presAssocID="{D0D981D3-0708-4AA2-970C-53E6D53319FF}" presName="sibTrans" presStyleCnt="0"/>
      <dgm:spPr/>
    </dgm:pt>
    <dgm:pt modelId="{E26FE751-E097-4CFE-BF60-3F8CCCCA6627}" type="pres">
      <dgm:prSet presAssocID="{041B397A-5C1A-4DE0-B88A-BC68D465F925}" presName="node" presStyleLbl="node1" presStyleIdx="5" presStyleCnt="7">
        <dgm:presLayoutVars>
          <dgm:bulletEnabled val="1"/>
        </dgm:presLayoutVars>
      </dgm:prSet>
      <dgm:spPr/>
    </dgm:pt>
    <dgm:pt modelId="{55D5E68F-3BEC-4E68-8DB4-A6B520B6152B}" type="pres">
      <dgm:prSet presAssocID="{B64E5D4B-EFFB-4A25-ACB2-DA8D37F1A351}" presName="sibTrans" presStyleCnt="0"/>
      <dgm:spPr/>
    </dgm:pt>
    <dgm:pt modelId="{B88DD97E-A366-4C9F-A22C-1A7B138EBF71}" type="pres">
      <dgm:prSet presAssocID="{9E36EE8E-B324-4488-B62A-0ED764CF1443}" presName="node" presStyleLbl="node1" presStyleIdx="6" presStyleCnt="7">
        <dgm:presLayoutVars>
          <dgm:bulletEnabled val="1"/>
        </dgm:presLayoutVars>
      </dgm:prSet>
      <dgm:spPr/>
    </dgm:pt>
  </dgm:ptLst>
  <dgm:cxnLst>
    <dgm:cxn modelId="{D15F1200-C0C7-42A3-BF4D-A486EF6621E2}" srcId="{5FDA3C87-FF93-4620-B883-F09A4FB9F6E4}" destId="{E748D9F7-425F-4771-8ACE-F923D45D6C2B}" srcOrd="0" destOrd="0" parTransId="{A7E813AC-EBD6-408A-8872-86273175FDB4}" sibTransId="{EF0023AB-0FA5-4B78-8FD7-7C137113318B}"/>
    <dgm:cxn modelId="{E6376303-D39D-469F-8B42-BB2FB570D070}" srcId="{5FDA3C87-FF93-4620-B883-F09A4FB9F6E4}" destId="{9E36EE8E-B324-4488-B62A-0ED764CF1443}" srcOrd="6" destOrd="0" parTransId="{E33E0913-C216-4577-AE8F-00616AA9E2D0}" sibTransId="{2D5A3FAB-DF4A-47DE-AFE9-1A52F675EDCE}"/>
    <dgm:cxn modelId="{756FCB24-109C-444C-83A2-57652275CA53}" type="presOf" srcId="{79969859-DA11-444B-82E3-80DCAAF7FEA9}" destId="{146F1BD7-AEF5-4B33-830E-3F551CEDD949}" srcOrd="0" destOrd="0" presId="urn:microsoft.com/office/officeart/2005/8/layout/default"/>
    <dgm:cxn modelId="{1D4C8626-41A5-4F90-858B-B15BED761194}" srcId="{5FDA3C87-FF93-4620-B883-F09A4FB9F6E4}" destId="{041B397A-5C1A-4DE0-B88A-BC68D465F925}" srcOrd="5" destOrd="0" parTransId="{1D328D00-5BE6-4E1F-9DA3-F54CADB2D394}" sibTransId="{B64E5D4B-EFFB-4A25-ACB2-DA8D37F1A351}"/>
    <dgm:cxn modelId="{11F0C326-BF15-4D86-BCE8-FA51643B5363}" type="presOf" srcId="{046D495B-AE3B-49A4-96C7-8B53CABE842F}" destId="{ACA1991B-4E2D-459F-A0A0-E76CB94DB78D}" srcOrd="0" destOrd="0" presId="urn:microsoft.com/office/officeart/2005/8/layout/default"/>
    <dgm:cxn modelId="{5C0B562B-E74B-43C4-84F1-2E4EDE45124B}" srcId="{5FDA3C87-FF93-4620-B883-F09A4FB9F6E4}" destId="{340C3D68-D8B5-4EAE-AE8C-2D250AD9DC3A}" srcOrd="1" destOrd="0" parTransId="{7895161A-E03B-48BB-A6CD-B81E4CB9B1A1}" sibTransId="{947C366B-1ECC-4CB3-A209-C176A90688FC}"/>
    <dgm:cxn modelId="{7A0D4D31-D9B8-48DA-8B6A-2B28B978C957}" srcId="{5FDA3C87-FF93-4620-B883-F09A4FB9F6E4}" destId="{046D495B-AE3B-49A4-96C7-8B53CABE842F}" srcOrd="3" destOrd="0" parTransId="{190F22D8-B62C-4118-A8AE-B8195A697D74}" sibTransId="{56CDBBE7-82EF-414E-ABBE-6A78276D2854}"/>
    <dgm:cxn modelId="{0B3D0B43-4817-4C68-BD1D-FF4F163EB740}" type="presOf" srcId="{340C3D68-D8B5-4EAE-AE8C-2D250AD9DC3A}" destId="{FF01B3C2-CC08-4D21-80DB-2F3FC1CA107D}" srcOrd="0" destOrd="0" presId="urn:microsoft.com/office/officeart/2005/8/layout/default"/>
    <dgm:cxn modelId="{E883DC6F-787B-49B7-B3BA-C12A57CBCB69}" type="presOf" srcId="{041B397A-5C1A-4DE0-B88A-BC68D465F925}" destId="{E26FE751-E097-4CFE-BF60-3F8CCCCA6627}" srcOrd="0" destOrd="0" presId="urn:microsoft.com/office/officeart/2005/8/layout/default"/>
    <dgm:cxn modelId="{D854B39A-2A4D-43B8-80CD-791D1ECF2AAF}" srcId="{5FDA3C87-FF93-4620-B883-F09A4FB9F6E4}" destId="{79969859-DA11-444B-82E3-80DCAAF7FEA9}" srcOrd="4" destOrd="0" parTransId="{E18E805A-F69F-4140-85AA-DE21A96F0944}" sibTransId="{D0D981D3-0708-4AA2-970C-53E6D53319FF}"/>
    <dgm:cxn modelId="{B47198B9-0D7E-4DC7-BE81-2251B8C65F21}" srcId="{5FDA3C87-FF93-4620-B883-F09A4FB9F6E4}" destId="{FE75D4C5-E3F1-44D7-85F7-2341CBC76CCA}" srcOrd="2" destOrd="0" parTransId="{323AD95E-FA56-4AED-A9DF-EAD5379AE2CC}" sibTransId="{7F601244-8639-432E-A049-C5FA670EEB93}"/>
    <dgm:cxn modelId="{FD10D4BA-E90B-4950-8611-BD72656CB6EA}" type="presOf" srcId="{FE75D4C5-E3F1-44D7-85F7-2341CBC76CCA}" destId="{AA11E466-F5DC-4DD4-B14E-EA60F4AC2411}" srcOrd="0" destOrd="0" presId="urn:microsoft.com/office/officeart/2005/8/layout/default"/>
    <dgm:cxn modelId="{F3C6F3BA-A641-40EC-8310-C3A3947CCBAC}" type="presOf" srcId="{9E36EE8E-B324-4488-B62A-0ED764CF1443}" destId="{B88DD97E-A366-4C9F-A22C-1A7B138EBF71}" srcOrd="0" destOrd="0" presId="urn:microsoft.com/office/officeart/2005/8/layout/default"/>
    <dgm:cxn modelId="{15658ED7-F1AE-4675-A4C1-6EF9B888B0B5}" type="presOf" srcId="{E748D9F7-425F-4771-8ACE-F923D45D6C2B}" destId="{BBDD6602-7018-48EB-9C8A-B2B8814472A5}" srcOrd="0" destOrd="0" presId="urn:microsoft.com/office/officeart/2005/8/layout/default"/>
    <dgm:cxn modelId="{0931DFE3-DBF2-4F51-8BBA-48ADA2F38123}" type="presOf" srcId="{5FDA3C87-FF93-4620-B883-F09A4FB9F6E4}" destId="{E2BFBC19-F9F9-47F3-AC9C-5AD1F472CF43}" srcOrd="0" destOrd="0" presId="urn:microsoft.com/office/officeart/2005/8/layout/default"/>
    <dgm:cxn modelId="{41FAB483-EA90-4445-B03C-A3A2E9711967}" type="presParOf" srcId="{E2BFBC19-F9F9-47F3-AC9C-5AD1F472CF43}" destId="{BBDD6602-7018-48EB-9C8A-B2B8814472A5}" srcOrd="0" destOrd="0" presId="urn:microsoft.com/office/officeart/2005/8/layout/default"/>
    <dgm:cxn modelId="{9F77995B-6FC1-4D53-9131-00638CC4FBA3}" type="presParOf" srcId="{E2BFBC19-F9F9-47F3-AC9C-5AD1F472CF43}" destId="{3F8DD19A-A49A-4882-9197-13DDCFC8C2C2}" srcOrd="1" destOrd="0" presId="urn:microsoft.com/office/officeart/2005/8/layout/default"/>
    <dgm:cxn modelId="{A7C135A5-437E-44E0-BBF9-217FE79B3667}" type="presParOf" srcId="{E2BFBC19-F9F9-47F3-AC9C-5AD1F472CF43}" destId="{FF01B3C2-CC08-4D21-80DB-2F3FC1CA107D}" srcOrd="2" destOrd="0" presId="urn:microsoft.com/office/officeart/2005/8/layout/default"/>
    <dgm:cxn modelId="{CC197807-B6EE-4450-AAF0-1D7F2ADE0AF2}" type="presParOf" srcId="{E2BFBC19-F9F9-47F3-AC9C-5AD1F472CF43}" destId="{3A7E5802-8C01-48D6-B196-CD32623E3D2A}" srcOrd="3" destOrd="0" presId="urn:microsoft.com/office/officeart/2005/8/layout/default"/>
    <dgm:cxn modelId="{76904770-2E3E-425D-8A65-26C808D9CF8E}" type="presParOf" srcId="{E2BFBC19-F9F9-47F3-AC9C-5AD1F472CF43}" destId="{AA11E466-F5DC-4DD4-B14E-EA60F4AC2411}" srcOrd="4" destOrd="0" presId="urn:microsoft.com/office/officeart/2005/8/layout/default"/>
    <dgm:cxn modelId="{5D3228F2-1E40-4750-A231-B0461B696170}" type="presParOf" srcId="{E2BFBC19-F9F9-47F3-AC9C-5AD1F472CF43}" destId="{F7C44C44-2982-4FEC-827D-53E9A18AC962}" srcOrd="5" destOrd="0" presId="urn:microsoft.com/office/officeart/2005/8/layout/default"/>
    <dgm:cxn modelId="{C6B9DA39-2259-48F3-ACAA-F149271FB352}" type="presParOf" srcId="{E2BFBC19-F9F9-47F3-AC9C-5AD1F472CF43}" destId="{ACA1991B-4E2D-459F-A0A0-E76CB94DB78D}" srcOrd="6" destOrd="0" presId="urn:microsoft.com/office/officeart/2005/8/layout/default"/>
    <dgm:cxn modelId="{8CCA7747-E888-443C-A019-41B9BC6C7395}" type="presParOf" srcId="{E2BFBC19-F9F9-47F3-AC9C-5AD1F472CF43}" destId="{B81AB1CD-3910-4B8E-A0B7-3D38C3B686A8}" srcOrd="7" destOrd="0" presId="urn:microsoft.com/office/officeart/2005/8/layout/default"/>
    <dgm:cxn modelId="{086E96A3-330C-4828-85FA-E791AF198D29}" type="presParOf" srcId="{E2BFBC19-F9F9-47F3-AC9C-5AD1F472CF43}" destId="{146F1BD7-AEF5-4B33-830E-3F551CEDD949}" srcOrd="8" destOrd="0" presId="urn:microsoft.com/office/officeart/2005/8/layout/default"/>
    <dgm:cxn modelId="{FC131165-0A72-4B87-A078-A735F72747A9}" type="presParOf" srcId="{E2BFBC19-F9F9-47F3-AC9C-5AD1F472CF43}" destId="{CDDFB342-A89B-4F62-B0E7-9D629000727F}" srcOrd="9" destOrd="0" presId="urn:microsoft.com/office/officeart/2005/8/layout/default"/>
    <dgm:cxn modelId="{33910BB1-8452-4D9E-B6BA-F0BFE63C3EB8}" type="presParOf" srcId="{E2BFBC19-F9F9-47F3-AC9C-5AD1F472CF43}" destId="{E26FE751-E097-4CFE-BF60-3F8CCCCA6627}" srcOrd="10" destOrd="0" presId="urn:microsoft.com/office/officeart/2005/8/layout/default"/>
    <dgm:cxn modelId="{CD5FD739-F333-4504-B800-292C0D0B84C5}" type="presParOf" srcId="{E2BFBC19-F9F9-47F3-AC9C-5AD1F472CF43}" destId="{55D5E68F-3BEC-4E68-8DB4-A6B520B6152B}" srcOrd="11" destOrd="0" presId="urn:microsoft.com/office/officeart/2005/8/layout/default"/>
    <dgm:cxn modelId="{62E6330C-80A2-48BD-8BAD-B01015EDA02B}" type="presParOf" srcId="{E2BFBC19-F9F9-47F3-AC9C-5AD1F472CF43}" destId="{B88DD97E-A366-4C9F-A22C-1A7B138EBF71}"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88CBC-A5BF-41F8-A188-DBA7CE25FD95}"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en-GB"/>
        </a:p>
      </dgm:t>
    </dgm:pt>
    <dgm:pt modelId="{42A71B3D-C991-45FF-B83D-EC79542A0B42}">
      <dgm:prSet phldrT="[Text]" custT="1"/>
      <dgm:spPr/>
      <dgm:t>
        <a:bodyPr/>
        <a:lstStyle/>
        <a:p>
          <a:r>
            <a:rPr lang="en-GB" sz="2000" dirty="0"/>
            <a:t>Young person with disability</a:t>
          </a:r>
        </a:p>
      </dgm:t>
    </dgm:pt>
    <dgm:pt modelId="{AA832D7D-9EF6-4871-87CA-F106D9794461}" type="parTrans" cxnId="{9509DCFD-B718-4185-8468-2D4256061593}">
      <dgm:prSet/>
      <dgm:spPr/>
      <dgm:t>
        <a:bodyPr/>
        <a:lstStyle/>
        <a:p>
          <a:endParaRPr lang="en-GB"/>
        </a:p>
      </dgm:t>
    </dgm:pt>
    <dgm:pt modelId="{B1858E22-CC2A-4ADE-8724-8A53B9D466F3}" type="sibTrans" cxnId="{9509DCFD-B718-4185-8468-2D4256061593}">
      <dgm:prSet/>
      <dgm:spPr/>
      <dgm:t>
        <a:bodyPr/>
        <a:lstStyle/>
        <a:p>
          <a:endParaRPr lang="en-GB"/>
        </a:p>
      </dgm:t>
    </dgm:pt>
    <dgm:pt modelId="{9BEC3CC7-F664-43EF-9B40-506FE29F85CA}">
      <dgm:prSet phldrT="[Text]"/>
      <dgm:spPr/>
      <dgm:t>
        <a:bodyPr/>
        <a:lstStyle/>
        <a:p>
          <a:r>
            <a:rPr lang="en-GB" dirty="0"/>
            <a:t>Family</a:t>
          </a:r>
        </a:p>
      </dgm:t>
    </dgm:pt>
    <dgm:pt modelId="{BB8F50BB-252F-4ABE-BDC2-3F12233EFDE2}" type="parTrans" cxnId="{DB3DB44A-0B65-40F2-B801-1CB1622B5900}">
      <dgm:prSet/>
      <dgm:spPr/>
      <dgm:t>
        <a:bodyPr/>
        <a:lstStyle/>
        <a:p>
          <a:endParaRPr lang="en-GB"/>
        </a:p>
      </dgm:t>
    </dgm:pt>
    <dgm:pt modelId="{7CEBF0B8-237C-4BC2-85B8-145544515E28}" type="sibTrans" cxnId="{DB3DB44A-0B65-40F2-B801-1CB1622B5900}">
      <dgm:prSet/>
      <dgm:spPr/>
      <dgm:t>
        <a:bodyPr/>
        <a:lstStyle/>
        <a:p>
          <a:endParaRPr lang="en-GB"/>
        </a:p>
      </dgm:t>
    </dgm:pt>
    <dgm:pt modelId="{0B533C5F-C464-48C3-B2BA-6A8573E07326}">
      <dgm:prSet phldrT="[Text]"/>
      <dgm:spPr/>
      <dgm:t>
        <a:bodyPr/>
        <a:lstStyle/>
        <a:p>
          <a:r>
            <a:rPr lang="en-GB" dirty="0"/>
            <a:t>Local Authority, ASC, SEND Team</a:t>
          </a:r>
        </a:p>
      </dgm:t>
    </dgm:pt>
    <dgm:pt modelId="{7E9BF750-7B3C-40F9-A1B0-AA8AA61FC689}" type="parTrans" cxnId="{479A3A33-AF23-4928-9AC2-D71F44242356}">
      <dgm:prSet/>
      <dgm:spPr/>
      <dgm:t>
        <a:bodyPr/>
        <a:lstStyle/>
        <a:p>
          <a:endParaRPr lang="en-GB"/>
        </a:p>
      </dgm:t>
    </dgm:pt>
    <dgm:pt modelId="{11CC51BA-C987-461B-841E-9DBB15586D4E}" type="sibTrans" cxnId="{479A3A33-AF23-4928-9AC2-D71F44242356}">
      <dgm:prSet/>
      <dgm:spPr/>
      <dgm:t>
        <a:bodyPr/>
        <a:lstStyle/>
        <a:p>
          <a:endParaRPr lang="en-GB"/>
        </a:p>
      </dgm:t>
    </dgm:pt>
    <dgm:pt modelId="{A082A986-5EDE-4E1F-A2FD-8D4CCCF56E98}">
      <dgm:prSet phldrT="[Text]"/>
      <dgm:spPr/>
      <dgm:t>
        <a:bodyPr/>
        <a:lstStyle/>
        <a:p>
          <a:r>
            <a:rPr lang="en-GB" dirty="0"/>
            <a:t>Enable, Supported Employment Services</a:t>
          </a:r>
        </a:p>
      </dgm:t>
    </dgm:pt>
    <dgm:pt modelId="{0BE6232D-C51F-4A23-B26C-333B0DF7C501}" type="parTrans" cxnId="{EEA19C4D-4B2E-43EB-AFCF-2D9115B36C24}">
      <dgm:prSet/>
      <dgm:spPr/>
      <dgm:t>
        <a:bodyPr/>
        <a:lstStyle/>
        <a:p>
          <a:endParaRPr lang="en-GB"/>
        </a:p>
      </dgm:t>
    </dgm:pt>
    <dgm:pt modelId="{F18AA9CC-7DDA-4E3D-ABC7-B92086173184}" type="sibTrans" cxnId="{EEA19C4D-4B2E-43EB-AFCF-2D9115B36C24}">
      <dgm:prSet/>
      <dgm:spPr/>
      <dgm:t>
        <a:bodyPr/>
        <a:lstStyle/>
        <a:p>
          <a:endParaRPr lang="en-GB"/>
        </a:p>
      </dgm:t>
    </dgm:pt>
    <dgm:pt modelId="{3A05727C-8C12-4692-BF53-18975F634622}">
      <dgm:prSet phldrT="[Text]"/>
      <dgm:spPr/>
      <dgm:t>
        <a:bodyPr/>
        <a:lstStyle/>
        <a:p>
          <a:r>
            <a:rPr lang="en-GB" dirty="0"/>
            <a:t>DWP - Access to Work</a:t>
          </a:r>
        </a:p>
      </dgm:t>
    </dgm:pt>
    <dgm:pt modelId="{207A03D5-7F8F-401B-BF4D-2FE8F2244681}" type="parTrans" cxnId="{FD856BE3-EEDF-4702-9B8C-22794F05CB67}">
      <dgm:prSet/>
      <dgm:spPr/>
      <dgm:t>
        <a:bodyPr/>
        <a:lstStyle/>
        <a:p>
          <a:endParaRPr lang="en-GB"/>
        </a:p>
      </dgm:t>
    </dgm:pt>
    <dgm:pt modelId="{C3E59707-CA83-419E-A059-4F6204ED61A3}" type="sibTrans" cxnId="{FD856BE3-EEDF-4702-9B8C-22794F05CB67}">
      <dgm:prSet/>
      <dgm:spPr/>
      <dgm:t>
        <a:bodyPr/>
        <a:lstStyle/>
        <a:p>
          <a:endParaRPr lang="en-GB"/>
        </a:p>
      </dgm:t>
    </dgm:pt>
    <dgm:pt modelId="{6E90D7BA-41BB-450B-B980-2255C59C1391}">
      <dgm:prSet phldrT="[Text]"/>
      <dgm:spPr/>
      <dgm:t>
        <a:bodyPr/>
        <a:lstStyle/>
        <a:p>
          <a:r>
            <a:rPr lang="en-GB" dirty="0"/>
            <a:t>Education Provider</a:t>
          </a:r>
        </a:p>
      </dgm:t>
    </dgm:pt>
    <dgm:pt modelId="{1D9A750C-38C4-4AB5-B822-F8EE7E90C66C}" type="parTrans" cxnId="{8E936C09-7488-4B3A-9A8B-2CD3C5702ACD}">
      <dgm:prSet/>
      <dgm:spPr/>
      <dgm:t>
        <a:bodyPr/>
        <a:lstStyle/>
        <a:p>
          <a:endParaRPr lang="en-GB"/>
        </a:p>
      </dgm:t>
    </dgm:pt>
    <dgm:pt modelId="{19370069-C1DB-4E40-91AE-F746AEED32FE}" type="sibTrans" cxnId="{8E936C09-7488-4B3A-9A8B-2CD3C5702ACD}">
      <dgm:prSet/>
      <dgm:spPr/>
      <dgm:t>
        <a:bodyPr/>
        <a:lstStyle/>
        <a:p>
          <a:endParaRPr lang="en-GB"/>
        </a:p>
      </dgm:t>
    </dgm:pt>
    <dgm:pt modelId="{3F773767-F25F-400A-971C-D9460673E849}" type="pres">
      <dgm:prSet presAssocID="{14488CBC-A5BF-41F8-A188-DBA7CE25FD95}" presName="Name0" presStyleCnt="0">
        <dgm:presLayoutVars>
          <dgm:chMax val="1"/>
          <dgm:chPref val="1"/>
        </dgm:presLayoutVars>
      </dgm:prSet>
      <dgm:spPr/>
    </dgm:pt>
    <dgm:pt modelId="{2B922015-01D1-4498-AAAE-1B63DAEB9334}" type="pres">
      <dgm:prSet presAssocID="{42A71B3D-C991-45FF-B83D-EC79542A0B42}" presName="Parent" presStyleLbl="node0" presStyleIdx="0" presStyleCnt="1">
        <dgm:presLayoutVars>
          <dgm:chMax val="5"/>
          <dgm:chPref val="5"/>
        </dgm:presLayoutVars>
      </dgm:prSet>
      <dgm:spPr/>
    </dgm:pt>
    <dgm:pt modelId="{F6108651-0D41-409E-A2FB-C4C05EC0137F}" type="pres">
      <dgm:prSet presAssocID="{42A71B3D-C991-45FF-B83D-EC79542A0B42}" presName="Accent2" presStyleLbl="node1" presStyleIdx="0" presStyleCnt="19"/>
      <dgm:spPr/>
    </dgm:pt>
    <dgm:pt modelId="{8D1E0062-28E9-443C-97C2-A193FEC378FB}" type="pres">
      <dgm:prSet presAssocID="{42A71B3D-C991-45FF-B83D-EC79542A0B42}" presName="Accent3" presStyleLbl="node1" presStyleIdx="1" presStyleCnt="19"/>
      <dgm:spPr/>
    </dgm:pt>
    <dgm:pt modelId="{5E0B2C73-8CE2-4A8F-95CD-8B3AD019CAC8}" type="pres">
      <dgm:prSet presAssocID="{42A71B3D-C991-45FF-B83D-EC79542A0B42}" presName="Accent4" presStyleLbl="node1" presStyleIdx="2" presStyleCnt="19"/>
      <dgm:spPr/>
    </dgm:pt>
    <dgm:pt modelId="{7D295F9C-D06E-4B54-9AAE-C551AE91213C}" type="pres">
      <dgm:prSet presAssocID="{42A71B3D-C991-45FF-B83D-EC79542A0B42}" presName="Accent5" presStyleLbl="node1" presStyleIdx="3" presStyleCnt="19"/>
      <dgm:spPr/>
    </dgm:pt>
    <dgm:pt modelId="{7970A715-A5CD-4C5A-86FB-5A5F894314CF}" type="pres">
      <dgm:prSet presAssocID="{42A71B3D-C991-45FF-B83D-EC79542A0B42}" presName="Accent6" presStyleLbl="node1" presStyleIdx="4" presStyleCnt="19"/>
      <dgm:spPr/>
    </dgm:pt>
    <dgm:pt modelId="{9F33396D-0D6F-426D-BB3A-AF8C225971BE}" type="pres">
      <dgm:prSet presAssocID="{9BEC3CC7-F664-43EF-9B40-506FE29F85CA}" presName="Child1" presStyleLbl="node1" presStyleIdx="5" presStyleCnt="19" custLinFactY="-22765" custLinFactNeighborX="65336" custLinFactNeighborY="-100000">
        <dgm:presLayoutVars>
          <dgm:chMax val="0"/>
          <dgm:chPref val="0"/>
        </dgm:presLayoutVars>
      </dgm:prSet>
      <dgm:spPr/>
    </dgm:pt>
    <dgm:pt modelId="{9E7D8D42-F5B8-4600-95AE-2E1910B9BE98}" type="pres">
      <dgm:prSet presAssocID="{9BEC3CC7-F664-43EF-9B40-506FE29F85CA}" presName="Accent7" presStyleCnt="0"/>
      <dgm:spPr/>
    </dgm:pt>
    <dgm:pt modelId="{9C019D19-4F53-4D72-A0C4-D6748B620F59}" type="pres">
      <dgm:prSet presAssocID="{9BEC3CC7-F664-43EF-9B40-506FE29F85CA}" presName="AccentHold1" presStyleLbl="node1" presStyleIdx="6" presStyleCnt="19"/>
      <dgm:spPr/>
    </dgm:pt>
    <dgm:pt modelId="{58B9B173-8600-4602-8BB2-A1CA54ED601B}" type="pres">
      <dgm:prSet presAssocID="{9BEC3CC7-F664-43EF-9B40-506FE29F85CA}" presName="Accent8" presStyleCnt="0"/>
      <dgm:spPr/>
    </dgm:pt>
    <dgm:pt modelId="{111B3920-02C0-481E-9D46-7A4F84D2244E}" type="pres">
      <dgm:prSet presAssocID="{9BEC3CC7-F664-43EF-9B40-506FE29F85CA}" presName="AccentHold2" presStyleLbl="node1" presStyleIdx="7" presStyleCnt="19"/>
      <dgm:spPr/>
    </dgm:pt>
    <dgm:pt modelId="{7BE503BE-FBEB-4986-AD0C-C04AE8AAF24A}" type="pres">
      <dgm:prSet presAssocID="{0B533C5F-C464-48C3-B2BA-6A8573E07326}" presName="Child2" presStyleLbl="node1" presStyleIdx="8" presStyleCnt="19" custScaleX="134841" custScaleY="129668" custLinFactNeighborX="-6126" custLinFactNeighborY="-29943">
        <dgm:presLayoutVars>
          <dgm:chMax val="0"/>
          <dgm:chPref val="0"/>
        </dgm:presLayoutVars>
      </dgm:prSet>
      <dgm:spPr/>
    </dgm:pt>
    <dgm:pt modelId="{3378D123-0B07-477A-828E-52BF058DC447}" type="pres">
      <dgm:prSet presAssocID="{0B533C5F-C464-48C3-B2BA-6A8573E07326}" presName="Accent9" presStyleCnt="0"/>
      <dgm:spPr/>
    </dgm:pt>
    <dgm:pt modelId="{8E8C9334-ED01-4CF5-8597-38DE511A2C8D}" type="pres">
      <dgm:prSet presAssocID="{0B533C5F-C464-48C3-B2BA-6A8573E07326}" presName="AccentHold1" presStyleLbl="node1" presStyleIdx="9" presStyleCnt="19"/>
      <dgm:spPr/>
    </dgm:pt>
    <dgm:pt modelId="{C2FA4966-C226-4476-8664-4D6D94BF4CE1}" type="pres">
      <dgm:prSet presAssocID="{0B533C5F-C464-48C3-B2BA-6A8573E07326}" presName="Accent10" presStyleCnt="0"/>
      <dgm:spPr/>
    </dgm:pt>
    <dgm:pt modelId="{BDB222A1-2D82-4303-A3D6-D687396A2864}" type="pres">
      <dgm:prSet presAssocID="{0B533C5F-C464-48C3-B2BA-6A8573E07326}" presName="AccentHold2" presStyleLbl="node1" presStyleIdx="10" presStyleCnt="19"/>
      <dgm:spPr/>
    </dgm:pt>
    <dgm:pt modelId="{3A45F87D-C2D3-418D-B5D6-183BC162B7BB}" type="pres">
      <dgm:prSet presAssocID="{0B533C5F-C464-48C3-B2BA-6A8573E07326}" presName="Accent11" presStyleCnt="0"/>
      <dgm:spPr/>
    </dgm:pt>
    <dgm:pt modelId="{CAB102A4-BC55-46A2-BD30-764ED405BC7D}" type="pres">
      <dgm:prSet presAssocID="{0B533C5F-C464-48C3-B2BA-6A8573E07326}" presName="AccentHold3" presStyleLbl="node1" presStyleIdx="11" presStyleCnt="19"/>
      <dgm:spPr/>
    </dgm:pt>
    <dgm:pt modelId="{D232165E-608D-402C-8F0B-40A0664800D4}" type="pres">
      <dgm:prSet presAssocID="{A082A986-5EDE-4E1F-A2FD-8D4CCCF56E98}" presName="Child3" presStyleLbl="node1" presStyleIdx="12" presStyleCnt="19" custScaleX="145830" custScaleY="133698" custLinFactNeighborX="-88477" custLinFactNeighborY="36067">
        <dgm:presLayoutVars>
          <dgm:chMax val="0"/>
          <dgm:chPref val="0"/>
        </dgm:presLayoutVars>
      </dgm:prSet>
      <dgm:spPr/>
    </dgm:pt>
    <dgm:pt modelId="{D528DCDF-AA03-41E7-B514-94BE48B81FCA}" type="pres">
      <dgm:prSet presAssocID="{A082A986-5EDE-4E1F-A2FD-8D4CCCF56E98}" presName="Accent12" presStyleCnt="0"/>
      <dgm:spPr/>
    </dgm:pt>
    <dgm:pt modelId="{7477C538-32C8-4655-86D2-923D2D9ADB84}" type="pres">
      <dgm:prSet presAssocID="{A082A986-5EDE-4E1F-A2FD-8D4CCCF56E98}" presName="AccentHold1" presStyleLbl="node1" presStyleIdx="13" presStyleCnt="19"/>
      <dgm:spPr/>
    </dgm:pt>
    <dgm:pt modelId="{4CE53BC8-1335-48D3-95A3-CE857BFE3AC0}" type="pres">
      <dgm:prSet presAssocID="{3A05727C-8C12-4692-BF53-18975F634622}" presName="Child4" presStyleLbl="node1" presStyleIdx="14" presStyleCnt="19" custLinFactNeighborX="-55128" custLinFactNeighborY="-14971">
        <dgm:presLayoutVars>
          <dgm:chMax val="0"/>
          <dgm:chPref val="0"/>
        </dgm:presLayoutVars>
      </dgm:prSet>
      <dgm:spPr/>
    </dgm:pt>
    <dgm:pt modelId="{976B6297-B288-493E-B49C-2D8DC96A4E95}" type="pres">
      <dgm:prSet presAssocID="{3A05727C-8C12-4692-BF53-18975F634622}" presName="Accent13" presStyleCnt="0"/>
      <dgm:spPr/>
    </dgm:pt>
    <dgm:pt modelId="{83D48BAA-7CB8-4EF1-A445-A389233B6491}" type="pres">
      <dgm:prSet presAssocID="{3A05727C-8C12-4692-BF53-18975F634622}" presName="AccentHold1" presStyleLbl="node1" presStyleIdx="15" presStyleCnt="19"/>
      <dgm:spPr/>
    </dgm:pt>
    <dgm:pt modelId="{93869C21-8B4E-42C0-8717-E6EA0AEF7034}" type="pres">
      <dgm:prSet presAssocID="{6E90D7BA-41BB-450B-B980-2255C59C1391}" presName="Child5" presStyleLbl="node1" presStyleIdx="16" presStyleCnt="19" custScaleX="132852" custScaleY="138558" custLinFactX="-100000" custLinFactY="7069" custLinFactNeighborX="-172236" custLinFactNeighborY="100000">
        <dgm:presLayoutVars>
          <dgm:chMax val="0"/>
          <dgm:chPref val="0"/>
        </dgm:presLayoutVars>
      </dgm:prSet>
      <dgm:spPr/>
    </dgm:pt>
    <dgm:pt modelId="{151A56C2-DB84-420F-8A00-1AF8CA9098C3}" type="pres">
      <dgm:prSet presAssocID="{6E90D7BA-41BB-450B-B980-2255C59C1391}" presName="Accent15" presStyleCnt="0"/>
      <dgm:spPr/>
    </dgm:pt>
    <dgm:pt modelId="{44F10B76-BBAD-4B3F-B5DD-B8BF31C76A1D}" type="pres">
      <dgm:prSet presAssocID="{6E90D7BA-41BB-450B-B980-2255C59C1391}" presName="AccentHold2" presStyleLbl="node1" presStyleIdx="17" presStyleCnt="19"/>
      <dgm:spPr/>
    </dgm:pt>
    <dgm:pt modelId="{30FB6486-DD43-438C-B391-70BCDEFBA4FA}" type="pres">
      <dgm:prSet presAssocID="{6E90D7BA-41BB-450B-B980-2255C59C1391}" presName="Accent16" presStyleCnt="0"/>
      <dgm:spPr/>
    </dgm:pt>
    <dgm:pt modelId="{B373AB3A-FACE-4BBB-91F8-B7443BF0620C}" type="pres">
      <dgm:prSet presAssocID="{6E90D7BA-41BB-450B-B980-2255C59C1391}" presName="AccentHold3" presStyleLbl="node1" presStyleIdx="18" presStyleCnt="19"/>
      <dgm:spPr/>
    </dgm:pt>
  </dgm:ptLst>
  <dgm:cxnLst>
    <dgm:cxn modelId="{8E936C09-7488-4B3A-9A8B-2CD3C5702ACD}" srcId="{42A71B3D-C991-45FF-B83D-EC79542A0B42}" destId="{6E90D7BA-41BB-450B-B980-2255C59C1391}" srcOrd="4" destOrd="0" parTransId="{1D9A750C-38C4-4AB5-B822-F8EE7E90C66C}" sibTransId="{19370069-C1DB-4E40-91AE-F746AEED32FE}"/>
    <dgm:cxn modelId="{C1F57C2E-62F3-4B09-AD72-AC071BD69770}" type="presOf" srcId="{6E90D7BA-41BB-450B-B980-2255C59C1391}" destId="{93869C21-8B4E-42C0-8717-E6EA0AEF7034}" srcOrd="0" destOrd="0" presId="urn:microsoft.com/office/officeart/2009/3/layout/CircleRelationship"/>
    <dgm:cxn modelId="{479A3A33-AF23-4928-9AC2-D71F44242356}" srcId="{42A71B3D-C991-45FF-B83D-EC79542A0B42}" destId="{0B533C5F-C464-48C3-B2BA-6A8573E07326}" srcOrd="1" destOrd="0" parTransId="{7E9BF750-7B3C-40F9-A1B0-AA8AA61FC689}" sibTransId="{11CC51BA-C987-461B-841E-9DBB15586D4E}"/>
    <dgm:cxn modelId="{57ACEA68-99BC-4294-8503-EF87488FCDE0}" type="presOf" srcId="{14488CBC-A5BF-41F8-A188-DBA7CE25FD95}" destId="{3F773767-F25F-400A-971C-D9460673E849}" srcOrd="0" destOrd="0" presId="urn:microsoft.com/office/officeart/2009/3/layout/CircleRelationship"/>
    <dgm:cxn modelId="{DB3DB44A-0B65-40F2-B801-1CB1622B5900}" srcId="{42A71B3D-C991-45FF-B83D-EC79542A0B42}" destId="{9BEC3CC7-F664-43EF-9B40-506FE29F85CA}" srcOrd="0" destOrd="0" parTransId="{BB8F50BB-252F-4ABE-BDC2-3F12233EFDE2}" sibTransId="{7CEBF0B8-237C-4BC2-85B8-145544515E28}"/>
    <dgm:cxn modelId="{EEA19C4D-4B2E-43EB-AFCF-2D9115B36C24}" srcId="{42A71B3D-C991-45FF-B83D-EC79542A0B42}" destId="{A082A986-5EDE-4E1F-A2FD-8D4CCCF56E98}" srcOrd="2" destOrd="0" parTransId="{0BE6232D-C51F-4A23-B26C-333B0DF7C501}" sibTransId="{F18AA9CC-7DDA-4E3D-ABC7-B92086173184}"/>
    <dgm:cxn modelId="{5E8E847E-20AB-4BB3-A680-68944BD3BFBB}" type="presOf" srcId="{42A71B3D-C991-45FF-B83D-EC79542A0B42}" destId="{2B922015-01D1-4498-AAAE-1B63DAEB9334}" srcOrd="0" destOrd="0" presId="urn:microsoft.com/office/officeart/2009/3/layout/CircleRelationship"/>
    <dgm:cxn modelId="{A0FC9187-5BB6-4AE5-98AA-68F4E8500636}" type="presOf" srcId="{3A05727C-8C12-4692-BF53-18975F634622}" destId="{4CE53BC8-1335-48D3-95A3-CE857BFE3AC0}" srcOrd="0" destOrd="0" presId="urn:microsoft.com/office/officeart/2009/3/layout/CircleRelationship"/>
    <dgm:cxn modelId="{A7E06FBB-BCB5-4E5D-A115-44D1E1F48877}" type="presOf" srcId="{0B533C5F-C464-48C3-B2BA-6A8573E07326}" destId="{7BE503BE-FBEB-4986-AD0C-C04AE8AAF24A}" srcOrd="0" destOrd="0" presId="urn:microsoft.com/office/officeart/2009/3/layout/CircleRelationship"/>
    <dgm:cxn modelId="{9C7D49DB-19EA-4E6F-9284-F20EAA790698}" type="presOf" srcId="{A082A986-5EDE-4E1F-A2FD-8D4CCCF56E98}" destId="{D232165E-608D-402C-8F0B-40A0664800D4}" srcOrd="0" destOrd="0" presId="urn:microsoft.com/office/officeart/2009/3/layout/CircleRelationship"/>
    <dgm:cxn modelId="{C57D94E1-676C-4B31-98D8-51476C029495}" type="presOf" srcId="{9BEC3CC7-F664-43EF-9B40-506FE29F85CA}" destId="{9F33396D-0D6F-426D-BB3A-AF8C225971BE}" srcOrd="0" destOrd="0" presId="urn:microsoft.com/office/officeart/2009/3/layout/CircleRelationship"/>
    <dgm:cxn modelId="{FD856BE3-EEDF-4702-9B8C-22794F05CB67}" srcId="{42A71B3D-C991-45FF-B83D-EC79542A0B42}" destId="{3A05727C-8C12-4692-BF53-18975F634622}" srcOrd="3" destOrd="0" parTransId="{207A03D5-7F8F-401B-BF4D-2FE8F2244681}" sibTransId="{C3E59707-CA83-419E-A059-4F6204ED61A3}"/>
    <dgm:cxn modelId="{9509DCFD-B718-4185-8468-2D4256061593}" srcId="{14488CBC-A5BF-41F8-A188-DBA7CE25FD95}" destId="{42A71B3D-C991-45FF-B83D-EC79542A0B42}" srcOrd="0" destOrd="0" parTransId="{AA832D7D-9EF6-4871-87CA-F106D9794461}" sibTransId="{B1858E22-CC2A-4ADE-8724-8A53B9D466F3}"/>
    <dgm:cxn modelId="{26AB9E96-9FDE-46AC-801E-B975DD13BB80}" type="presParOf" srcId="{3F773767-F25F-400A-971C-D9460673E849}" destId="{2B922015-01D1-4498-AAAE-1B63DAEB9334}" srcOrd="0" destOrd="0" presId="urn:microsoft.com/office/officeart/2009/3/layout/CircleRelationship"/>
    <dgm:cxn modelId="{190D0472-C1AA-4953-8AAF-01193DEA035A}" type="presParOf" srcId="{3F773767-F25F-400A-971C-D9460673E849}" destId="{F6108651-0D41-409E-A2FB-C4C05EC0137F}" srcOrd="1" destOrd="0" presId="urn:microsoft.com/office/officeart/2009/3/layout/CircleRelationship"/>
    <dgm:cxn modelId="{4A1575D2-CF79-4A69-BED1-62659DB75FF7}" type="presParOf" srcId="{3F773767-F25F-400A-971C-D9460673E849}" destId="{8D1E0062-28E9-443C-97C2-A193FEC378FB}" srcOrd="2" destOrd="0" presId="urn:microsoft.com/office/officeart/2009/3/layout/CircleRelationship"/>
    <dgm:cxn modelId="{3C84586F-4808-4EB3-9D21-9A586BC905C2}" type="presParOf" srcId="{3F773767-F25F-400A-971C-D9460673E849}" destId="{5E0B2C73-8CE2-4A8F-95CD-8B3AD019CAC8}" srcOrd="3" destOrd="0" presId="urn:microsoft.com/office/officeart/2009/3/layout/CircleRelationship"/>
    <dgm:cxn modelId="{BE0AECE9-9279-479C-9FFA-FCA41BF0BA03}" type="presParOf" srcId="{3F773767-F25F-400A-971C-D9460673E849}" destId="{7D295F9C-D06E-4B54-9AAE-C551AE91213C}" srcOrd="4" destOrd="0" presId="urn:microsoft.com/office/officeart/2009/3/layout/CircleRelationship"/>
    <dgm:cxn modelId="{BA78B55D-A87A-4B54-924C-E9BC17DCEA68}" type="presParOf" srcId="{3F773767-F25F-400A-971C-D9460673E849}" destId="{7970A715-A5CD-4C5A-86FB-5A5F894314CF}" srcOrd="5" destOrd="0" presId="urn:microsoft.com/office/officeart/2009/3/layout/CircleRelationship"/>
    <dgm:cxn modelId="{849FA8AB-E073-47E6-9097-459042C8DB68}" type="presParOf" srcId="{3F773767-F25F-400A-971C-D9460673E849}" destId="{9F33396D-0D6F-426D-BB3A-AF8C225971BE}" srcOrd="6" destOrd="0" presId="urn:microsoft.com/office/officeart/2009/3/layout/CircleRelationship"/>
    <dgm:cxn modelId="{8AB733BC-DEF0-4459-9164-A1469549116A}" type="presParOf" srcId="{3F773767-F25F-400A-971C-D9460673E849}" destId="{9E7D8D42-F5B8-4600-95AE-2E1910B9BE98}" srcOrd="7" destOrd="0" presId="urn:microsoft.com/office/officeart/2009/3/layout/CircleRelationship"/>
    <dgm:cxn modelId="{892BB072-F725-4BB4-B051-C910136B1203}" type="presParOf" srcId="{9E7D8D42-F5B8-4600-95AE-2E1910B9BE98}" destId="{9C019D19-4F53-4D72-A0C4-D6748B620F59}" srcOrd="0" destOrd="0" presId="urn:microsoft.com/office/officeart/2009/3/layout/CircleRelationship"/>
    <dgm:cxn modelId="{D7E0E32D-822C-45D3-B3A5-F7441EF8F59F}" type="presParOf" srcId="{3F773767-F25F-400A-971C-D9460673E849}" destId="{58B9B173-8600-4602-8BB2-A1CA54ED601B}" srcOrd="8" destOrd="0" presId="urn:microsoft.com/office/officeart/2009/3/layout/CircleRelationship"/>
    <dgm:cxn modelId="{0224A199-B947-4F34-A196-16EE53291DE5}" type="presParOf" srcId="{58B9B173-8600-4602-8BB2-A1CA54ED601B}" destId="{111B3920-02C0-481E-9D46-7A4F84D2244E}" srcOrd="0" destOrd="0" presId="urn:microsoft.com/office/officeart/2009/3/layout/CircleRelationship"/>
    <dgm:cxn modelId="{582E3174-6153-4E78-A2C4-3A6B9BBCDDC9}" type="presParOf" srcId="{3F773767-F25F-400A-971C-D9460673E849}" destId="{7BE503BE-FBEB-4986-AD0C-C04AE8AAF24A}" srcOrd="9" destOrd="0" presId="urn:microsoft.com/office/officeart/2009/3/layout/CircleRelationship"/>
    <dgm:cxn modelId="{C33A275C-DE46-4D15-863D-9DD62C6E7C04}" type="presParOf" srcId="{3F773767-F25F-400A-971C-D9460673E849}" destId="{3378D123-0B07-477A-828E-52BF058DC447}" srcOrd="10" destOrd="0" presId="urn:microsoft.com/office/officeart/2009/3/layout/CircleRelationship"/>
    <dgm:cxn modelId="{D88B3F56-B510-4CA6-BB2B-8ECB78F2DF6E}" type="presParOf" srcId="{3378D123-0B07-477A-828E-52BF058DC447}" destId="{8E8C9334-ED01-4CF5-8597-38DE511A2C8D}" srcOrd="0" destOrd="0" presId="urn:microsoft.com/office/officeart/2009/3/layout/CircleRelationship"/>
    <dgm:cxn modelId="{E219E7D7-538D-4379-A70E-259962F43E6C}" type="presParOf" srcId="{3F773767-F25F-400A-971C-D9460673E849}" destId="{C2FA4966-C226-4476-8664-4D6D94BF4CE1}" srcOrd="11" destOrd="0" presId="urn:microsoft.com/office/officeart/2009/3/layout/CircleRelationship"/>
    <dgm:cxn modelId="{6803F42A-43B8-4782-A3AF-86649739C8BA}" type="presParOf" srcId="{C2FA4966-C226-4476-8664-4D6D94BF4CE1}" destId="{BDB222A1-2D82-4303-A3D6-D687396A2864}" srcOrd="0" destOrd="0" presId="urn:microsoft.com/office/officeart/2009/3/layout/CircleRelationship"/>
    <dgm:cxn modelId="{5BD7071D-7EC7-46C5-827E-F1AFF43064F9}" type="presParOf" srcId="{3F773767-F25F-400A-971C-D9460673E849}" destId="{3A45F87D-C2D3-418D-B5D6-183BC162B7BB}" srcOrd="12" destOrd="0" presId="urn:microsoft.com/office/officeart/2009/3/layout/CircleRelationship"/>
    <dgm:cxn modelId="{504A9FE0-21F5-4E76-A2DE-041853364F88}" type="presParOf" srcId="{3A45F87D-C2D3-418D-B5D6-183BC162B7BB}" destId="{CAB102A4-BC55-46A2-BD30-764ED405BC7D}" srcOrd="0" destOrd="0" presId="urn:microsoft.com/office/officeart/2009/3/layout/CircleRelationship"/>
    <dgm:cxn modelId="{A13863EC-3A2E-423A-AC1E-FD2B5FD0CFD1}" type="presParOf" srcId="{3F773767-F25F-400A-971C-D9460673E849}" destId="{D232165E-608D-402C-8F0B-40A0664800D4}" srcOrd="13" destOrd="0" presId="urn:microsoft.com/office/officeart/2009/3/layout/CircleRelationship"/>
    <dgm:cxn modelId="{CA7686C4-126D-45F5-B32F-F5F931B88C09}" type="presParOf" srcId="{3F773767-F25F-400A-971C-D9460673E849}" destId="{D528DCDF-AA03-41E7-B514-94BE48B81FCA}" srcOrd="14" destOrd="0" presId="urn:microsoft.com/office/officeart/2009/3/layout/CircleRelationship"/>
    <dgm:cxn modelId="{D930EB56-79F3-4A9F-A099-870505CA4C39}" type="presParOf" srcId="{D528DCDF-AA03-41E7-B514-94BE48B81FCA}" destId="{7477C538-32C8-4655-86D2-923D2D9ADB84}" srcOrd="0" destOrd="0" presId="urn:microsoft.com/office/officeart/2009/3/layout/CircleRelationship"/>
    <dgm:cxn modelId="{839EF383-665D-4177-AC90-2F2024E4015E}" type="presParOf" srcId="{3F773767-F25F-400A-971C-D9460673E849}" destId="{4CE53BC8-1335-48D3-95A3-CE857BFE3AC0}" srcOrd="15" destOrd="0" presId="urn:microsoft.com/office/officeart/2009/3/layout/CircleRelationship"/>
    <dgm:cxn modelId="{994D0C78-2D08-495E-B659-ACC07C1BC54E}" type="presParOf" srcId="{3F773767-F25F-400A-971C-D9460673E849}" destId="{976B6297-B288-493E-B49C-2D8DC96A4E95}" srcOrd="16" destOrd="0" presId="urn:microsoft.com/office/officeart/2009/3/layout/CircleRelationship"/>
    <dgm:cxn modelId="{A13D218C-98D0-47BE-8551-9974D6731996}" type="presParOf" srcId="{976B6297-B288-493E-B49C-2D8DC96A4E95}" destId="{83D48BAA-7CB8-4EF1-A445-A389233B6491}" srcOrd="0" destOrd="0" presId="urn:microsoft.com/office/officeart/2009/3/layout/CircleRelationship"/>
    <dgm:cxn modelId="{200CD047-212D-4110-A167-3C13EA277CB9}" type="presParOf" srcId="{3F773767-F25F-400A-971C-D9460673E849}" destId="{93869C21-8B4E-42C0-8717-E6EA0AEF7034}" srcOrd="17" destOrd="0" presId="urn:microsoft.com/office/officeart/2009/3/layout/CircleRelationship"/>
    <dgm:cxn modelId="{76F2B6AF-64C2-4C56-AE8E-D7C3E05E185F}" type="presParOf" srcId="{3F773767-F25F-400A-971C-D9460673E849}" destId="{151A56C2-DB84-420F-8A00-1AF8CA9098C3}" srcOrd="18" destOrd="0" presId="urn:microsoft.com/office/officeart/2009/3/layout/CircleRelationship"/>
    <dgm:cxn modelId="{41145701-87FE-4FF2-8404-89E0F4E9ACA8}" type="presParOf" srcId="{151A56C2-DB84-420F-8A00-1AF8CA9098C3}" destId="{44F10B76-BBAD-4B3F-B5DD-B8BF31C76A1D}" srcOrd="0" destOrd="0" presId="urn:microsoft.com/office/officeart/2009/3/layout/CircleRelationship"/>
    <dgm:cxn modelId="{3365E6D9-8A7E-4B0F-80A9-CD6228A4D673}" type="presParOf" srcId="{3F773767-F25F-400A-971C-D9460673E849}" destId="{30FB6486-DD43-438C-B391-70BCDEFBA4FA}" srcOrd="19" destOrd="0" presId="urn:microsoft.com/office/officeart/2009/3/layout/CircleRelationship"/>
    <dgm:cxn modelId="{E79B7BBA-A668-433E-85B7-ADF3C01DB6B5}" type="presParOf" srcId="{30FB6486-DD43-438C-B391-70BCDEFBA4FA}" destId="{B373AB3A-FACE-4BBB-91F8-B7443BF0620C}"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D6602-7018-48EB-9C8A-B2B8814472A5}">
      <dsp:nvSpPr>
        <dsp:cNvPr id="0" name=""/>
        <dsp:cNvSpPr/>
      </dsp:nvSpPr>
      <dsp:spPr>
        <a:xfrm>
          <a:off x="0" y="501773"/>
          <a:ext cx="1936678" cy="11620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t>Travel Training</a:t>
          </a:r>
          <a:endParaRPr lang="en-GB" sz="2300" kern="1200" dirty="0"/>
        </a:p>
      </dsp:txBody>
      <dsp:txXfrm>
        <a:off x="0" y="501773"/>
        <a:ext cx="1936678" cy="1162007"/>
      </dsp:txXfrm>
    </dsp:sp>
    <dsp:sp modelId="{FF01B3C2-CC08-4D21-80DB-2F3FC1CA107D}">
      <dsp:nvSpPr>
        <dsp:cNvPr id="0" name=""/>
        <dsp:cNvSpPr/>
      </dsp:nvSpPr>
      <dsp:spPr>
        <a:xfrm>
          <a:off x="2132788" y="606889"/>
          <a:ext cx="1936678" cy="11620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Post 16 Providers</a:t>
          </a:r>
        </a:p>
      </dsp:txBody>
      <dsp:txXfrm>
        <a:off x="2132788" y="606889"/>
        <a:ext cx="1936678" cy="1162007"/>
      </dsp:txXfrm>
    </dsp:sp>
    <dsp:sp modelId="{AA11E466-F5DC-4DD4-B14E-EA60F4AC2411}">
      <dsp:nvSpPr>
        <dsp:cNvPr id="0" name=""/>
        <dsp:cNvSpPr/>
      </dsp:nvSpPr>
      <dsp:spPr>
        <a:xfrm>
          <a:off x="4263134" y="606889"/>
          <a:ext cx="1936678" cy="11620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Development work with SENCO’s</a:t>
          </a:r>
        </a:p>
      </dsp:txBody>
      <dsp:txXfrm>
        <a:off x="4263134" y="606889"/>
        <a:ext cx="1936678" cy="1162007"/>
      </dsp:txXfrm>
    </dsp:sp>
    <dsp:sp modelId="{ACA1991B-4E2D-459F-A0A0-E76CB94DB78D}">
      <dsp:nvSpPr>
        <dsp:cNvPr id="0" name=""/>
        <dsp:cNvSpPr/>
      </dsp:nvSpPr>
      <dsp:spPr>
        <a:xfrm>
          <a:off x="6393481" y="606889"/>
          <a:ext cx="1936678" cy="116200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Parent/Carer Groups</a:t>
          </a:r>
        </a:p>
      </dsp:txBody>
      <dsp:txXfrm>
        <a:off x="6393481" y="606889"/>
        <a:ext cx="1936678" cy="1162007"/>
      </dsp:txXfrm>
    </dsp:sp>
    <dsp:sp modelId="{146F1BD7-AEF5-4B33-830E-3F551CEDD949}">
      <dsp:nvSpPr>
        <dsp:cNvPr id="0" name=""/>
        <dsp:cNvSpPr/>
      </dsp:nvSpPr>
      <dsp:spPr>
        <a:xfrm>
          <a:off x="1067614" y="1962564"/>
          <a:ext cx="1936678" cy="116200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SI Employer follow up</a:t>
          </a:r>
        </a:p>
      </dsp:txBody>
      <dsp:txXfrm>
        <a:off x="1067614" y="1962564"/>
        <a:ext cx="1936678" cy="1162007"/>
      </dsp:txXfrm>
    </dsp:sp>
    <dsp:sp modelId="{E26FE751-E097-4CFE-BF60-3F8CCCCA6627}">
      <dsp:nvSpPr>
        <dsp:cNvPr id="0" name=""/>
        <dsp:cNvSpPr/>
      </dsp:nvSpPr>
      <dsp:spPr>
        <a:xfrm>
          <a:off x="3197961" y="1962564"/>
          <a:ext cx="1936678" cy="11620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SEND Focus Groups</a:t>
          </a:r>
        </a:p>
      </dsp:txBody>
      <dsp:txXfrm>
        <a:off x="3197961" y="1962564"/>
        <a:ext cx="1936678" cy="1162007"/>
      </dsp:txXfrm>
    </dsp:sp>
    <dsp:sp modelId="{B88DD97E-A366-4C9F-A22C-1A7B138EBF71}">
      <dsp:nvSpPr>
        <dsp:cNvPr id="0" name=""/>
        <dsp:cNvSpPr/>
      </dsp:nvSpPr>
      <dsp:spPr>
        <a:xfrm>
          <a:off x="5328308" y="1962564"/>
          <a:ext cx="1936678" cy="11620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Children &amp; Adult Services Transition</a:t>
          </a:r>
        </a:p>
      </dsp:txBody>
      <dsp:txXfrm>
        <a:off x="5328308" y="1962564"/>
        <a:ext cx="1936678" cy="1162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22015-01D1-4498-AAAE-1B63DAEB9334}">
      <dsp:nvSpPr>
        <dsp:cNvPr id="0" name=""/>
        <dsp:cNvSpPr/>
      </dsp:nvSpPr>
      <dsp:spPr>
        <a:xfrm>
          <a:off x="1646040" y="1010549"/>
          <a:ext cx="2659110" cy="265956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Young person with disability</a:t>
          </a:r>
        </a:p>
      </dsp:txBody>
      <dsp:txXfrm>
        <a:off x="2035458" y="1400034"/>
        <a:ext cx="1880274" cy="1880597"/>
      </dsp:txXfrm>
    </dsp:sp>
    <dsp:sp modelId="{F6108651-0D41-409E-A2FB-C4C05EC0137F}">
      <dsp:nvSpPr>
        <dsp:cNvPr id="0" name=""/>
        <dsp:cNvSpPr/>
      </dsp:nvSpPr>
      <dsp:spPr>
        <a:xfrm>
          <a:off x="2463683" y="3472408"/>
          <a:ext cx="214365" cy="2143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E0062-28E9-443C-97C2-A193FEC378FB}">
      <dsp:nvSpPr>
        <dsp:cNvPr id="0" name=""/>
        <dsp:cNvSpPr/>
      </dsp:nvSpPr>
      <dsp:spPr>
        <a:xfrm>
          <a:off x="4476425" y="2089870"/>
          <a:ext cx="214365" cy="214343"/>
        </a:xfrm>
        <a:prstGeom prst="ellipse">
          <a:avLst/>
        </a:prstGeom>
        <a:solidFill>
          <a:schemeClr val="accent4">
            <a:hueOff val="-248043"/>
            <a:satOff val="1494"/>
            <a:lumOff val="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B2C73-8CE2-4A8F-95CD-8B3AD019CAC8}">
      <dsp:nvSpPr>
        <dsp:cNvPr id="0" name=""/>
        <dsp:cNvSpPr/>
      </dsp:nvSpPr>
      <dsp:spPr>
        <a:xfrm>
          <a:off x="3452054" y="3700534"/>
          <a:ext cx="295638" cy="296088"/>
        </a:xfrm>
        <a:prstGeom prst="ellipse">
          <a:avLst/>
        </a:prstGeom>
        <a:solidFill>
          <a:schemeClr val="accent4">
            <a:hueOff val="-496086"/>
            <a:satOff val="2989"/>
            <a:lumOff val="2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95F9C-D06E-4B54-9AAE-C551AE91213C}">
      <dsp:nvSpPr>
        <dsp:cNvPr id="0" name=""/>
        <dsp:cNvSpPr/>
      </dsp:nvSpPr>
      <dsp:spPr>
        <a:xfrm>
          <a:off x="2523683" y="1309489"/>
          <a:ext cx="214365" cy="214343"/>
        </a:xfrm>
        <a:prstGeom prst="ellipse">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0A715-A5CD-4C5A-86FB-5A5F894314CF}">
      <dsp:nvSpPr>
        <dsp:cNvPr id="0" name=""/>
        <dsp:cNvSpPr/>
      </dsp:nvSpPr>
      <dsp:spPr>
        <a:xfrm>
          <a:off x="1848951" y="2536141"/>
          <a:ext cx="214365" cy="214343"/>
        </a:xfrm>
        <a:prstGeom prst="ellipse">
          <a:avLst/>
        </a:prstGeom>
        <a:solidFill>
          <a:schemeClr val="accent4">
            <a:hueOff val="-992171"/>
            <a:satOff val="5978"/>
            <a:lumOff val="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3396D-0D6F-426D-BB3A-AF8C225971BE}">
      <dsp:nvSpPr>
        <dsp:cNvPr id="0" name=""/>
        <dsp:cNvSpPr/>
      </dsp:nvSpPr>
      <dsp:spPr>
        <a:xfrm>
          <a:off x="1521108" y="163202"/>
          <a:ext cx="1081098" cy="1081221"/>
        </a:xfrm>
        <a:prstGeom prst="ellipse">
          <a:avLst/>
        </a:prstGeom>
        <a:solidFill>
          <a:schemeClr val="accent4">
            <a:hueOff val="-1240214"/>
            <a:satOff val="7472"/>
            <a:lumOff val="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Family</a:t>
          </a:r>
        </a:p>
      </dsp:txBody>
      <dsp:txXfrm>
        <a:off x="1679431" y="321543"/>
        <a:ext cx="764452" cy="764539"/>
      </dsp:txXfrm>
    </dsp:sp>
    <dsp:sp modelId="{9C019D19-4F53-4D72-A0C4-D6748B620F59}">
      <dsp:nvSpPr>
        <dsp:cNvPr id="0" name=""/>
        <dsp:cNvSpPr/>
      </dsp:nvSpPr>
      <dsp:spPr>
        <a:xfrm>
          <a:off x="2864595" y="1318994"/>
          <a:ext cx="295638" cy="296088"/>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B3920-02C0-481E-9D46-7A4F84D2244E}">
      <dsp:nvSpPr>
        <dsp:cNvPr id="0" name=""/>
        <dsp:cNvSpPr/>
      </dsp:nvSpPr>
      <dsp:spPr>
        <a:xfrm>
          <a:off x="916762" y="2888310"/>
          <a:ext cx="534549" cy="534670"/>
        </a:xfrm>
        <a:prstGeom prst="ellipse">
          <a:avLst/>
        </a:prstGeom>
        <a:solidFill>
          <a:schemeClr val="accent4">
            <a:hueOff val="-1736299"/>
            <a:satOff val="10461"/>
            <a:lumOff val="8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503BE-FBEB-4986-AD0C-C04AE8AAF24A}">
      <dsp:nvSpPr>
        <dsp:cNvPr id="0" name=""/>
        <dsp:cNvSpPr/>
      </dsp:nvSpPr>
      <dsp:spPr>
        <a:xfrm>
          <a:off x="4323865" y="497895"/>
          <a:ext cx="1457764" cy="1401998"/>
        </a:xfrm>
        <a:prstGeom prst="ellipse">
          <a:avLst/>
        </a:prstGeom>
        <a:solidFill>
          <a:schemeClr val="accent4">
            <a:hueOff val="-1984342"/>
            <a:satOff val="11955"/>
            <a:lumOff val="9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Local Authority, ASC, SEND Team</a:t>
          </a:r>
        </a:p>
      </dsp:txBody>
      <dsp:txXfrm>
        <a:off x="4537350" y="703213"/>
        <a:ext cx="1030794" cy="991362"/>
      </dsp:txXfrm>
    </dsp:sp>
    <dsp:sp modelId="{8E8C9334-ED01-4CF5-8597-38DE511A2C8D}">
      <dsp:nvSpPr>
        <dsp:cNvPr id="0" name=""/>
        <dsp:cNvSpPr/>
      </dsp:nvSpPr>
      <dsp:spPr>
        <a:xfrm>
          <a:off x="4095695" y="1728195"/>
          <a:ext cx="295638" cy="296088"/>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222A1-2D82-4303-A3D6-D687396A2864}">
      <dsp:nvSpPr>
        <dsp:cNvPr id="0" name=""/>
        <dsp:cNvSpPr/>
      </dsp:nvSpPr>
      <dsp:spPr>
        <a:xfrm>
          <a:off x="713306" y="3524687"/>
          <a:ext cx="214365" cy="214343"/>
        </a:xfrm>
        <a:prstGeom prst="ellipse">
          <a:avLst/>
        </a:prstGeom>
        <a:solidFill>
          <a:schemeClr val="accent4">
            <a:hueOff val="-2480428"/>
            <a:satOff val="14944"/>
            <a:lumOff val="1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102A4-BC55-46A2-BD30-764ED405BC7D}">
      <dsp:nvSpPr>
        <dsp:cNvPr id="0" name=""/>
        <dsp:cNvSpPr/>
      </dsp:nvSpPr>
      <dsp:spPr>
        <a:xfrm>
          <a:off x="2849322" y="3219568"/>
          <a:ext cx="214365" cy="214343"/>
        </a:xfrm>
        <a:prstGeom prst="ellipse">
          <a:avLst/>
        </a:prstGeom>
        <a:solidFill>
          <a:schemeClr val="accent4">
            <a:hueOff val="-2728470"/>
            <a:satOff val="16438"/>
            <a:lumOff val="13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2165E-608D-402C-8F0B-40A0664800D4}">
      <dsp:nvSpPr>
        <dsp:cNvPr id="0" name=""/>
        <dsp:cNvSpPr/>
      </dsp:nvSpPr>
      <dsp:spPr>
        <a:xfrm>
          <a:off x="3882535" y="3058079"/>
          <a:ext cx="1576566" cy="1445571"/>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Enable, Supported Employment Services</a:t>
          </a:r>
        </a:p>
      </dsp:txBody>
      <dsp:txXfrm>
        <a:off x="4113418" y="3269778"/>
        <a:ext cx="1114800" cy="1022173"/>
      </dsp:txXfrm>
    </dsp:sp>
    <dsp:sp modelId="{7477C538-32C8-4655-86D2-923D2D9ADB84}">
      <dsp:nvSpPr>
        <dsp:cNvPr id="0" name=""/>
        <dsp:cNvSpPr/>
      </dsp:nvSpPr>
      <dsp:spPr>
        <a:xfrm>
          <a:off x="4781882" y="2812744"/>
          <a:ext cx="214365" cy="214343"/>
        </a:xfrm>
        <a:prstGeom prst="ellipse">
          <a:avLst/>
        </a:prstGeom>
        <a:solidFill>
          <a:schemeClr val="accent4">
            <a:hueOff val="-3224556"/>
            <a:satOff val="19427"/>
            <a:lumOff val="15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53BC8-1335-48D3-95A3-CE857BFE3AC0}">
      <dsp:nvSpPr>
        <dsp:cNvPr id="0" name=""/>
        <dsp:cNvSpPr/>
      </dsp:nvSpPr>
      <dsp:spPr>
        <a:xfrm>
          <a:off x="1387691" y="3613755"/>
          <a:ext cx="1081098" cy="1081221"/>
        </a:xfrm>
        <a:prstGeom prst="ellipse">
          <a:avLst/>
        </a:prstGeom>
        <a:solidFill>
          <a:schemeClr val="accent4">
            <a:hueOff val="-3472599"/>
            <a:satOff val="20921"/>
            <a:lumOff val="1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DWP - Access to Work</a:t>
          </a:r>
        </a:p>
      </dsp:txBody>
      <dsp:txXfrm>
        <a:off x="1546014" y="3772096"/>
        <a:ext cx="764452" cy="764539"/>
      </dsp:txXfrm>
    </dsp:sp>
    <dsp:sp modelId="{83D48BAA-7CB8-4EF1-A445-A389233B6491}">
      <dsp:nvSpPr>
        <dsp:cNvPr id="0" name=""/>
        <dsp:cNvSpPr/>
      </dsp:nvSpPr>
      <dsp:spPr>
        <a:xfrm>
          <a:off x="2949141" y="3739030"/>
          <a:ext cx="214365" cy="214343"/>
        </a:xfrm>
        <a:prstGeom prst="ellipse">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69C21-8B4E-42C0-8717-E6EA0AEF7034}">
      <dsp:nvSpPr>
        <dsp:cNvPr id="0" name=""/>
        <dsp:cNvSpPr/>
      </dsp:nvSpPr>
      <dsp:spPr>
        <a:xfrm>
          <a:off x="0" y="1053428"/>
          <a:ext cx="1436261" cy="1498119"/>
        </a:xfrm>
        <a:prstGeom prst="ellipse">
          <a:avLst/>
        </a:prstGeom>
        <a:solidFill>
          <a:schemeClr val="accent4">
            <a:hueOff val="-3968684"/>
            <a:satOff val="23910"/>
            <a:lumOff val="19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Education Provider</a:t>
          </a:r>
        </a:p>
      </dsp:txBody>
      <dsp:txXfrm>
        <a:off x="210336" y="1272822"/>
        <a:ext cx="1015589" cy="1059331"/>
      </dsp:txXfrm>
    </dsp:sp>
    <dsp:sp modelId="{44F10B76-BBAD-4B3F-B5DD-B8BF31C76A1D}">
      <dsp:nvSpPr>
        <dsp:cNvPr id="0" name=""/>
        <dsp:cNvSpPr/>
      </dsp:nvSpPr>
      <dsp:spPr>
        <a:xfrm>
          <a:off x="1681495" y="1276221"/>
          <a:ext cx="214365" cy="214343"/>
        </a:xfrm>
        <a:prstGeom prst="ellipse">
          <a:avLst/>
        </a:prstGeom>
        <a:solidFill>
          <a:schemeClr val="accent4">
            <a:hueOff val="-4216727"/>
            <a:satOff val="25405"/>
            <a:lumOff val="2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3AB3A-FACE-4BBB-91F8-B7443BF0620C}">
      <dsp:nvSpPr>
        <dsp:cNvPr id="0" name=""/>
        <dsp:cNvSpPr/>
      </dsp:nvSpPr>
      <dsp:spPr>
        <a:xfrm>
          <a:off x="4177514" y="370371"/>
          <a:ext cx="214365" cy="21434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1640"/>
            <a:ext cx="7485379"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4/5/2020</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6604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7E7E7E"/>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4/5/2020</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6604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0"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4/5/2020</a:t>
            </a:fld>
            <a:endParaRPr lang="en-US"/>
          </a:p>
        </p:txBody>
      </p:sp>
      <p:sp>
        <p:nvSpPr>
          <p:cNvPr id="7" name="Holder 7"/>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6604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795138" y="6443471"/>
            <a:ext cx="1792223" cy="5638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789042" y="5573267"/>
            <a:ext cx="1808988" cy="745236"/>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3041782" y="2842260"/>
            <a:ext cx="4500371" cy="4364735"/>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4/5/2020</a:t>
            </a:fld>
            <a:endParaRPr lang="en-US"/>
          </a:p>
        </p:txBody>
      </p:sp>
      <p:sp>
        <p:nvSpPr>
          <p:cNvPr id="5" name="Holder 5"/>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6604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4/5/2020</a:t>
            </a:fld>
            <a:endParaRPr lang="en-US"/>
          </a:p>
        </p:txBody>
      </p:sp>
      <p:sp>
        <p:nvSpPr>
          <p:cNvPr id="4" name="Holder 4"/>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66040">
              <a:lnSpc>
                <a:spcPct val="100000"/>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6EC1-9EBC-4063-BD5C-0A4DB425817D}"/>
              </a:ext>
            </a:extLst>
          </p:cNvPr>
          <p:cNvSpPr>
            <a:spLocks noGrp="1"/>
          </p:cNvSpPr>
          <p:nvPr>
            <p:ph type="ctrTitle"/>
          </p:nvPr>
        </p:nvSpPr>
        <p:spPr>
          <a:xfrm>
            <a:off x="1336675" y="2247657"/>
            <a:ext cx="8020050" cy="1619802"/>
          </a:xfrm>
        </p:spPr>
        <p:txBody>
          <a:bodyPr anchor="b"/>
          <a:lstStyle>
            <a:lvl1pPr algn="ctr">
              <a:defRPr sz="5263"/>
            </a:lvl1pPr>
          </a:lstStyle>
          <a:p>
            <a:r>
              <a:rPr lang="en-US"/>
              <a:t>Click to edit Master title style</a:t>
            </a:r>
            <a:endParaRPr lang="en-GB"/>
          </a:p>
        </p:txBody>
      </p:sp>
      <p:sp>
        <p:nvSpPr>
          <p:cNvPr id="3" name="Subtitle 2">
            <a:extLst>
              <a:ext uri="{FF2B5EF4-FFF2-40B4-BE49-F238E27FC236}">
                <a16:creationId xmlns:a16="http://schemas.microsoft.com/office/drawing/2014/main" id="{D17775A2-5AC6-4ACD-873A-58279D28D0C6}"/>
              </a:ext>
            </a:extLst>
          </p:cNvPr>
          <p:cNvSpPr>
            <a:spLocks noGrp="1"/>
          </p:cNvSpPr>
          <p:nvPr>
            <p:ph type="subTitle" idx="1"/>
          </p:nvPr>
        </p:nvSpPr>
        <p:spPr>
          <a:xfrm>
            <a:off x="1336675" y="3968912"/>
            <a:ext cx="8020050" cy="323935"/>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10EE88-725A-469C-A09C-F202FA5E6517}"/>
              </a:ext>
            </a:extLst>
          </p:cNvPr>
          <p:cNvSpPr>
            <a:spLocks noGrp="1"/>
          </p:cNvSpPr>
          <p:nvPr>
            <p:ph type="dt" sz="half" idx="10"/>
          </p:nvPr>
        </p:nvSpPr>
        <p:spPr>
          <a:xfrm>
            <a:off x="534670" y="7027545"/>
            <a:ext cx="2459482" cy="276999"/>
          </a:xfrm>
        </p:spPr>
        <p:txBody>
          <a:bodyPr/>
          <a:lstStyle/>
          <a:p>
            <a:fld id="{B59DAF66-D39B-44F3-9333-3B772E201969}" type="datetimeFigureOut">
              <a:rPr lang="en-GB" smtClean="0"/>
              <a:t>05/04/2020</a:t>
            </a:fld>
            <a:endParaRPr lang="en-GB"/>
          </a:p>
        </p:txBody>
      </p:sp>
      <p:sp>
        <p:nvSpPr>
          <p:cNvPr id="5" name="Footer Placeholder 4">
            <a:extLst>
              <a:ext uri="{FF2B5EF4-FFF2-40B4-BE49-F238E27FC236}">
                <a16:creationId xmlns:a16="http://schemas.microsoft.com/office/drawing/2014/main" id="{5CA29E0C-755D-4BC6-98E6-65CF81E27C1C}"/>
              </a:ext>
            </a:extLst>
          </p:cNvPr>
          <p:cNvSpPr>
            <a:spLocks noGrp="1"/>
          </p:cNvSpPr>
          <p:nvPr>
            <p:ph type="ftr" sz="quarter" idx="11"/>
          </p:nvPr>
        </p:nvSpPr>
        <p:spPr>
          <a:xfrm>
            <a:off x="3635756" y="7027545"/>
            <a:ext cx="3421887" cy="276999"/>
          </a:xfrm>
        </p:spPr>
        <p:txBody>
          <a:bodyPr/>
          <a:lstStyle/>
          <a:p>
            <a:endParaRPr lang="en-GB"/>
          </a:p>
        </p:txBody>
      </p:sp>
      <p:sp>
        <p:nvSpPr>
          <p:cNvPr id="6" name="Slide Number Placeholder 5">
            <a:extLst>
              <a:ext uri="{FF2B5EF4-FFF2-40B4-BE49-F238E27FC236}">
                <a16:creationId xmlns:a16="http://schemas.microsoft.com/office/drawing/2014/main" id="{ACD5465C-005A-42E9-801D-7B750B43D84B}"/>
              </a:ext>
            </a:extLst>
          </p:cNvPr>
          <p:cNvSpPr>
            <a:spLocks noGrp="1"/>
          </p:cNvSpPr>
          <p:nvPr>
            <p:ph type="sldNum" sz="quarter" idx="12"/>
          </p:nvPr>
        </p:nvSpPr>
        <p:spPr>
          <a:xfrm>
            <a:off x="5241414" y="6813293"/>
            <a:ext cx="206375" cy="184666"/>
          </a:xfrm>
        </p:spPr>
        <p:txBody>
          <a:bodyPr/>
          <a:lstStyle/>
          <a:p>
            <a:fld id="{D843462D-E8EC-4626-B1DF-3D284F236066}" type="slidenum">
              <a:rPr lang="en-GB" smtClean="0"/>
              <a:t>‹#›</a:t>
            </a:fld>
            <a:endParaRPr lang="en-GB"/>
          </a:p>
        </p:txBody>
      </p:sp>
    </p:spTree>
    <p:extLst>
      <p:ext uri="{BB962C8B-B14F-4D97-AF65-F5344CB8AC3E}">
        <p14:creationId xmlns:p14="http://schemas.microsoft.com/office/powerpoint/2010/main" val="98170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47800" y="903350"/>
            <a:ext cx="7797798" cy="1229995"/>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1311528" y="2045614"/>
            <a:ext cx="8070343" cy="3743325"/>
          </a:xfrm>
          <a:prstGeom prst="rect">
            <a:avLst/>
          </a:prstGeom>
        </p:spPr>
        <p:txBody>
          <a:bodyPr wrap="square" lIns="0" tIns="0" rIns="0" bIns="0">
            <a:spAutoFit/>
          </a:bodyPr>
          <a:lstStyle>
            <a:lvl1pPr>
              <a:defRPr sz="2400" b="0" i="0">
                <a:solidFill>
                  <a:srgbClr val="7E7E7E"/>
                </a:solidFill>
                <a:latin typeface="Trebuchet MS"/>
                <a:cs typeface="Trebuchet MS"/>
              </a:defRPr>
            </a:lvl1pPr>
          </a:lstStyle>
          <a:p>
            <a:endParaRPr/>
          </a:p>
        </p:txBody>
      </p:sp>
      <p:sp>
        <p:nvSpPr>
          <p:cNvPr id="4" name="Holder 4"/>
          <p:cNvSpPr>
            <a:spLocks noGrp="1"/>
          </p:cNvSpPr>
          <p:nvPr>
            <p:ph type="ftr" sz="quarter" idx="5"/>
          </p:nvPr>
        </p:nvSpPr>
        <p:spPr>
          <a:xfrm>
            <a:off x="3635756" y="7027545"/>
            <a:ext cx="3421887"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4/5/2020</a:t>
            </a:fld>
            <a:endParaRPr lang="en-US"/>
          </a:p>
        </p:txBody>
      </p:sp>
      <p:sp>
        <p:nvSpPr>
          <p:cNvPr id="6" name="Holder 6"/>
          <p:cNvSpPr>
            <a:spLocks noGrp="1"/>
          </p:cNvSpPr>
          <p:nvPr>
            <p:ph type="sldNum" sz="quarter" idx="7"/>
          </p:nvPr>
        </p:nvSpPr>
        <p:spPr>
          <a:xfrm>
            <a:off x="5241414" y="6813293"/>
            <a:ext cx="206375" cy="177800"/>
          </a:xfrm>
          <a:prstGeom prst="rect">
            <a:avLst/>
          </a:prstGeom>
        </p:spPr>
        <p:txBody>
          <a:bodyPr wrap="square" lIns="0" tIns="0" rIns="0" bIns="0">
            <a:spAutoFit/>
          </a:bodyPr>
          <a:lstStyle>
            <a:lvl1pPr>
              <a:defRPr sz="1200" b="0" i="0">
                <a:solidFill>
                  <a:srgbClr val="898989"/>
                </a:solidFill>
                <a:latin typeface="Calibri"/>
                <a:cs typeface="Calibri"/>
              </a:defRPr>
            </a:lvl1pPr>
          </a:lstStyle>
          <a:p>
            <a:pPr marL="6604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enableservices.co.uk/category/success-stories/"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newsroom.shropshire.gov.uk/internships-pic-1/"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www.enableservices.co.uk/" TargetMode="External"/><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newsroom.shropshire.gov.uk/internships-pic-3/" TargetMode="External"/><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903350"/>
            <a:ext cx="7797798" cy="1315956"/>
          </a:xfrm>
          <a:prstGeom prst="rect">
            <a:avLst/>
          </a:prstGeom>
        </p:spPr>
        <p:txBody>
          <a:bodyPr vert="horz" wrap="square" lIns="0" tIns="327869" rIns="0" bIns="0" rtlCol="0">
            <a:spAutoFit/>
          </a:bodyPr>
          <a:lstStyle/>
          <a:p>
            <a:pPr marL="516255">
              <a:lnSpc>
                <a:spcPct val="100000"/>
              </a:lnSpc>
            </a:pPr>
            <a:r>
              <a:rPr lang="en-GB" sz="3200" spc="110" dirty="0">
                <a:solidFill>
                  <a:srgbClr val="2F9CA5"/>
                </a:solidFill>
                <a:latin typeface="Trebuchet MS"/>
                <a:cs typeface="Trebuchet MS"/>
              </a:rPr>
              <a:t>How Young People with SEND can be supported into Employment</a:t>
            </a:r>
            <a:endParaRPr sz="3200" spc="110" dirty="0">
              <a:solidFill>
                <a:srgbClr val="2F9CA5"/>
              </a:solidFill>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728A-CC61-4F41-B604-4392F537451F}"/>
              </a:ext>
            </a:extLst>
          </p:cNvPr>
          <p:cNvSpPr>
            <a:spLocks noGrp="1"/>
          </p:cNvSpPr>
          <p:nvPr>
            <p:ph type="title"/>
          </p:nvPr>
        </p:nvSpPr>
        <p:spPr>
          <a:xfrm>
            <a:off x="1447800" y="903350"/>
            <a:ext cx="7797798" cy="677108"/>
          </a:xfrm>
        </p:spPr>
        <p:txBody>
          <a:bodyPr/>
          <a:lstStyle/>
          <a:p>
            <a:endParaRPr lang="en-GB"/>
          </a:p>
        </p:txBody>
      </p:sp>
      <p:pic>
        <p:nvPicPr>
          <p:cNvPr id="5" name="Content Placeholder 4">
            <a:extLst>
              <a:ext uri="{FF2B5EF4-FFF2-40B4-BE49-F238E27FC236}">
                <a16:creationId xmlns:a16="http://schemas.microsoft.com/office/drawing/2014/main" id="{A02FF7DD-32C5-43E5-BD8C-06B1C6EDF9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93" y="770731"/>
            <a:ext cx="10693400" cy="6018690"/>
          </a:xfrm>
        </p:spPr>
      </p:pic>
      <p:sp>
        <p:nvSpPr>
          <p:cNvPr id="3" name="Rectangle 2">
            <a:extLst>
              <a:ext uri="{FF2B5EF4-FFF2-40B4-BE49-F238E27FC236}">
                <a16:creationId xmlns:a16="http://schemas.microsoft.com/office/drawing/2014/main" id="{403533BA-FC23-4DED-A679-8004E74DD2AD}"/>
              </a:ext>
            </a:extLst>
          </p:cNvPr>
          <p:cNvSpPr/>
          <p:nvPr/>
        </p:nvSpPr>
        <p:spPr>
          <a:xfrm>
            <a:off x="202381" y="929008"/>
            <a:ext cx="2656942" cy="335348"/>
          </a:xfrm>
          <a:prstGeom prst="rect">
            <a:avLst/>
          </a:prstGeom>
        </p:spPr>
        <p:txBody>
          <a:bodyPr wrap="square">
            <a:spAutoFit/>
          </a:bodyPr>
          <a:lstStyle/>
          <a:p>
            <a:r>
              <a:rPr lang="en-GB" sz="1579" b="1" dirty="0"/>
              <a:t>Feedback and Testimonials</a:t>
            </a:r>
          </a:p>
        </p:txBody>
      </p:sp>
      <p:sp>
        <p:nvSpPr>
          <p:cNvPr id="4" name="Rectangle 3">
            <a:extLst>
              <a:ext uri="{FF2B5EF4-FFF2-40B4-BE49-F238E27FC236}">
                <a16:creationId xmlns:a16="http://schemas.microsoft.com/office/drawing/2014/main" id="{3FBC9306-4B29-46A1-80BB-BB865BAC0AA1}"/>
              </a:ext>
            </a:extLst>
          </p:cNvPr>
          <p:cNvSpPr/>
          <p:nvPr/>
        </p:nvSpPr>
        <p:spPr>
          <a:xfrm>
            <a:off x="185972" y="1252944"/>
            <a:ext cx="10305047" cy="848181"/>
          </a:xfrm>
          <a:prstGeom prst="rect">
            <a:avLst/>
          </a:prstGeom>
        </p:spPr>
        <p:txBody>
          <a:bodyPr wrap="square">
            <a:spAutoFit/>
          </a:bodyPr>
          <a:lstStyle/>
          <a:p>
            <a:r>
              <a:rPr lang="en-GB" sz="1228" i="1" dirty="0"/>
              <a:t>“Our young people listen to their Peers and if they see someone who was in their school/class in employment it makes them think – I can do that” </a:t>
            </a:r>
            <a:r>
              <a:rPr lang="en-GB" sz="1228" b="1" dirty="0"/>
              <a:t>Annie parent of young person with SEND and PACC representative</a:t>
            </a:r>
          </a:p>
          <a:p>
            <a:endParaRPr lang="en-GB" sz="1228" dirty="0"/>
          </a:p>
          <a:p>
            <a:r>
              <a:rPr lang="en-GB" sz="1228" b="1" dirty="0">
                <a:hlinkClick r:id="rId3"/>
              </a:rPr>
              <a:t>Case Studies </a:t>
            </a:r>
            <a:r>
              <a:rPr lang="en-GB" sz="1228" b="1" dirty="0"/>
              <a:t>are widely accessible to ensure the message and information is cascaded to all</a:t>
            </a:r>
          </a:p>
        </p:txBody>
      </p:sp>
      <p:sp>
        <p:nvSpPr>
          <p:cNvPr id="6" name="Rectangle 5">
            <a:extLst>
              <a:ext uri="{FF2B5EF4-FFF2-40B4-BE49-F238E27FC236}">
                <a16:creationId xmlns:a16="http://schemas.microsoft.com/office/drawing/2014/main" id="{818712CE-3BFF-41A3-B773-749D141155BB}"/>
              </a:ext>
            </a:extLst>
          </p:cNvPr>
          <p:cNvSpPr/>
          <p:nvPr/>
        </p:nvSpPr>
        <p:spPr>
          <a:xfrm>
            <a:off x="7341837" y="1810413"/>
            <a:ext cx="3233001" cy="335348"/>
          </a:xfrm>
          <a:prstGeom prst="rect">
            <a:avLst/>
          </a:prstGeom>
        </p:spPr>
        <p:txBody>
          <a:bodyPr wrap="none">
            <a:spAutoFit/>
          </a:bodyPr>
          <a:lstStyle/>
          <a:p>
            <a:r>
              <a:rPr lang="en-GB" sz="1579" b="1" i="1" dirty="0">
                <a:solidFill>
                  <a:srgbClr val="B323CB"/>
                </a:solidFill>
              </a:rPr>
              <a:t>“Life changing for the whole family”</a:t>
            </a:r>
          </a:p>
        </p:txBody>
      </p:sp>
      <p:sp>
        <p:nvSpPr>
          <p:cNvPr id="7" name="Rectangle 6">
            <a:extLst>
              <a:ext uri="{FF2B5EF4-FFF2-40B4-BE49-F238E27FC236}">
                <a16:creationId xmlns:a16="http://schemas.microsoft.com/office/drawing/2014/main" id="{D734DAF5-A90C-43FE-A779-0410EA0E6926}"/>
              </a:ext>
            </a:extLst>
          </p:cNvPr>
          <p:cNvSpPr/>
          <p:nvPr/>
        </p:nvSpPr>
        <p:spPr>
          <a:xfrm>
            <a:off x="107693" y="2279470"/>
            <a:ext cx="10305047" cy="2737801"/>
          </a:xfrm>
          <a:prstGeom prst="rect">
            <a:avLst/>
          </a:prstGeom>
        </p:spPr>
        <p:txBody>
          <a:bodyPr wrap="square">
            <a:spAutoFit/>
          </a:bodyPr>
          <a:lstStyle/>
          <a:p>
            <a:endParaRPr lang="en-GB" sz="1228" b="1" dirty="0"/>
          </a:p>
          <a:p>
            <a:r>
              <a:rPr lang="en-GB" sz="1228" dirty="0"/>
              <a:t>Ben has  completed his Supported Internship at Ludlow Farm shop and he is so excited as he has been offered a 24 hour per week inclusive apprenticeship position in the bakery.  </a:t>
            </a:r>
          </a:p>
          <a:p>
            <a:endParaRPr lang="en-GB" sz="1228" dirty="0"/>
          </a:p>
          <a:p>
            <a:r>
              <a:rPr lang="en-GB" sz="1228" dirty="0"/>
              <a:t>The Transition Team worked closely with his Tutor from the Specialist School he attended, the training provider delivering the inclusive apprenticeship, Ben’s parents and Social Worker.  Working together to ensure the apprenticeship was the right option so Ben would have a smooth transition from full-time education to work. </a:t>
            </a:r>
          </a:p>
          <a:p>
            <a:r>
              <a:rPr lang="en-GB" sz="1228" dirty="0"/>
              <a:t>A work place visit from the Assessor and meetings with his employer was arranged to ensure the potential job would meet the needs of the Apprenticeship standards. </a:t>
            </a:r>
          </a:p>
          <a:p>
            <a:r>
              <a:rPr lang="en-GB" sz="1228" dirty="0"/>
              <a:t>We also asked Ben’s mum to discuss the employment and encourage Ben to accept the possibility of weekend work. Ben was so excited as he enjoys working with all the staff who value him as a key member.  </a:t>
            </a:r>
          </a:p>
          <a:p>
            <a:pPr marL="250631" indent="-250631">
              <a:buFont typeface="Arial" panose="020B0604020202020204" pitchFamily="34" charset="0"/>
              <a:buChar char="•"/>
            </a:pPr>
            <a:r>
              <a:rPr lang="en-GB" sz="1228" dirty="0"/>
              <a:t>Ben has confidence and now believes in himself</a:t>
            </a:r>
          </a:p>
          <a:p>
            <a:pPr marL="250631" indent="-250631">
              <a:buFont typeface="Arial" panose="020B0604020202020204" pitchFamily="34" charset="0"/>
              <a:buChar char="•"/>
            </a:pPr>
            <a:r>
              <a:rPr lang="en-GB" sz="1228" dirty="0"/>
              <a:t>Values the Supported Internship so much, he plans to be a speaker at our Celebration Event</a:t>
            </a:r>
          </a:p>
          <a:p>
            <a:endParaRPr lang="en-GB" sz="1228" dirty="0"/>
          </a:p>
        </p:txBody>
      </p:sp>
      <p:sp>
        <p:nvSpPr>
          <p:cNvPr id="8" name="Rectangle 7">
            <a:extLst>
              <a:ext uri="{FF2B5EF4-FFF2-40B4-BE49-F238E27FC236}">
                <a16:creationId xmlns:a16="http://schemas.microsoft.com/office/drawing/2014/main" id="{D23AECAA-83CD-488F-AAA9-0F024897A9D3}"/>
              </a:ext>
            </a:extLst>
          </p:cNvPr>
          <p:cNvSpPr/>
          <p:nvPr/>
        </p:nvSpPr>
        <p:spPr>
          <a:xfrm>
            <a:off x="2011831" y="4765761"/>
            <a:ext cx="6718245" cy="1604029"/>
          </a:xfrm>
          <a:prstGeom prst="rect">
            <a:avLst/>
          </a:prstGeom>
        </p:spPr>
        <p:txBody>
          <a:bodyPr wrap="square">
            <a:spAutoFit/>
          </a:bodyPr>
          <a:lstStyle/>
          <a:p>
            <a:r>
              <a:rPr lang="en-GB" sz="1228" b="1" dirty="0"/>
              <a:t>Positive Knock on affect </a:t>
            </a:r>
          </a:p>
          <a:p>
            <a:endParaRPr lang="en-GB" sz="1228" b="1" dirty="0"/>
          </a:p>
          <a:p>
            <a:r>
              <a:rPr lang="en-GB" sz="1228" dirty="0"/>
              <a:t>With ben’s fantastic news and success, his mum Sara now feels she has the independence to find her own employment which she has not been able to do for several years. This will have a great impact on her mental health and wellbeing but also for financial stability for the whole family.</a:t>
            </a:r>
          </a:p>
          <a:p>
            <a:r>
              <a:rPr lang="en-GB" sz="1228" dirty="0"/>
              <a:t> </a:t>
            </a:r>
          </a:p>
          <a:p>
            <a:r>
              <a:rPr lang="en-GB" sz="1228" b="1" dirty="0"/>
              <a:t>“</a:t>
            </a:r>
            <a:r>
              <a:rPr lang="en-GB" sz="1228" b="1" i="1" dirty="0"/>
              <a:t>The Success of Ben’s Story is down the integrated service he has received from Shropshire Council; all the teams working together to ensure the necessary support to achieve his potential”</a:t>
            </a:r>
          </a:p>
        </p:txBody>
      </p:sp>
      <p:pic>
        <p:nvPicPr>
          <p:cNvPr id="9" name="Picture 8">
            <a:extLst>
              <a:ext uri="{FF2B5EF4-FFF2-40B4-BE49-F238E27FC236}">
                <a16:creationId xmlns:a16="http://schemas.microsoft.com/office/drawing/2014/main" id="{AD0CA398-FFC3-4CF3-98C2-69FA5D6ED6B6}"/>
              </a:ext>
            </a:extLst>
          </p:cNvPr>
          <p:cNvPicPr>
            <a:picLocks noChangeAspect="1"/>
          </p:cNvPicPr>
          <p:nvPr/>
        </p:nvPicPr>
        <p:blipFill>
          <a:blip r:embed="rId4"/>
          <a:stretch>
            <a:fillRect/>
          </a:stretch>
        </p:blipFill>
        <p:spPr>
          <a:xfrm>
            <a:off x="8837769" y="4765761"/>
            <a:ext cx="1574971" cy="1183112"/>
          </a:xfrm>
          <a:prstGeom prst="rect">
            <a:avLst/>
          </a:prstGeom>
        </p:spPr>
      </p:pic>
    </p:spTree>
    <p:extLst>
      <p:ext uri="{BB962C8B-B14F-4D97-AF65-F5344CB8AC3E}">
        <p14:creationId xmlns:p14="http://schemas.microsoft.com/office/powerpoint/2010/main" val="425014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7875909" y="6504431"/>
            <a:ext cx="1589532" cy="637031"/>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body" idx="1"/>
          </p:nvPr>
        </p:nvSpPr>
        <p:spPr>
          <a:xfrm>
            <a:off x="3822700" y="210413"/>
            <a:ext cx="6553200" cy="5613331"/>
          </a:xfrm>
          <a:prstGeom prst="rect">
            <a:avLst/>
          </a:prstGeom>
        </p:spPr>
        <p:txBody>
          <a:bodyPr vert="horz" wrap="square" lIns="0" tIns="103123" rIns="0" bIns="0" rtlCol="0">
            <a:spAutoFit/>
          </a:bodyPr>
          <a:lstStyle/>
          <a:p>
            <a:pPr algn="ctr"/>
            <a:r>
              <a:rPr lang="en-GB" sz="3600" b="1" dirty="0">
                <a:solidFill>
                  <a:schemeClr val="tx1"/>
                </a:solidFill>
                <a:latin typeface="Trebuchet MS" panose="020B0603020202020204" pitchFamily="34" charset="0"/>
              </a:rPr>
              <a:t>Jay</a:t>
            </a:r>
          </a:p>
          <a:p>
            <a:endParaRPr lang="en-GB" dirty="0">
              <a:solidFill>
                <a:schemeClr val="tx1"/>
              </a:solidFill>
              <a:latin typeface="Trebuchet MS" panose="020B0603020202020204" pitchFamily="34" charset="0"/>
            </a:endParaRPr>
          </a:p>
          <a:p>
            <a:pPr algn="r"/>
            <a:r>
              <a:rPr lang="en-GB" sz="2000" dirty="0">
                <a:solidFill>
                  <a:schemeClr val="tx1"/>
                </a:solidFill>
                <a:latin typeface="Trebuchet MS" panose="020B0603020202020204" pitchFamily="34" charset="0"/>
              </a:rPr>
              <a:t>Jay completed his supported internship in July 2018 and progressed to an inclusive apprenticeship.  </a:t>
            </a:r>
          </a:p>
          <a:p>
            <a:pPr algn="r"/>
            <a:r>
              <a:rPr lang="en-GB" sz="2000" dirty="0">
                <a:solidFill>
                  <a:schemeClr val="tx1"/>
                </a:solidFill>
                <a:latin typeface="Trebuchet MS" panose="020B0603020202020204" pitchFamily="34" charset="0"/>
              </a:rPr>
              <a:t>Jay said: “Its great talking to customers, I find it interesting speaking about things, I’ve started helping people to use the arcade machines and I am able to give advice to parents of young people with Autism as I have first-hand experience. My step dad came into the shop and was really surprised at how outgoing I was here as I am very quiet and reclusive at home. I’m really enjoying working here.”</a:t>
            </a:r>
          </a:p>
          <a:p>
            <a:pPr algn="r"/>
            <a:endParaRPr lang="en-GB" sz="2000" dirty="0">
              <a:solidFill>
                <a:schemeClr val="tx1"/>
              </a:solidFill>
              <a:latin typeface="Trebuchet MS" panose="020B0603020202020204" pitchFamily="34" charset="0"/>
            </a:endParaRPr>
          </a:p>
          <a:p>
            <a:pPr algn="r"/>
            <a:r>
              <a:rPr lang="en-GB" sz="2000" dirty="0">
                <a:solidFill>
                  <a:schemeClr val="tx1"/>
                </a:solidFill>
                <a:latin typeface="Trebuchet MS" panose="020B0603020202020204" pitchFamily="34" charset="0"/>
              </a:rPr>
              <a:t>Glen and Kate, Jay’s Managers, have confirmed that Jay has grown in confidence since starting with them and is very comfortable with approaching customers. </a:t>
            </a:r>
          </a:p>
          <a:p>
            <a:endParaRPr lang="en-GB" sz="1800" dirty="0"/>
          </a:p>
        </p:txBody>
      </p:sp>
      <p:pic>
        <p:nvPicPr>
          <p:cNvPr id="10" name="Picture 9">
            <a:extLst>
              <a:ext uri="{FF2B5EF4-FFF2-40B4-BE49-F238E27FC236}">
                <a16:creationId xmlns:a16="http://schemas.microsoft.com/office/drawing/2014/main" id="{29BE7441-907A-4346-9D27-AC2258A7B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1" y="4495264"/>
            <a:ext cx="3505200" cy="26289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a:extLst>
              <a:ext uri="{FF2B5EF4-FFF2-40B4-BE49-F238E27FC236}">
                <a16:creationId xmlns:a16="http://schemas.microsoft.com/office/drawing/2014/main" id="{8EF72C0E-9F4E-4366-BA67-AA35DA7281D4}"/>
              </a:ext>
            </a:extLst>
          </p:cNvPr>
          <p:cNvPicPr>
            <a:picLocks noChangeAspect="1"/>
          </p:cNvPicPr>
          <p:nvPr/>
        </p:nvPicPr>
        <p:blipFill>
          <a:blip r:embed="rId4"/>
          <a:stretch>
            <a:fillRect/>
          </a:stretch>
        </p:blipFill>
        <p:spPr>
          <a:xfrm>
            <a:off x="678793" y="204842"/>
            <a:ext cx="2743438" cy="3883489"/>
          </a:xfrm>
          <a:prstGeom prst="rect">
            <a:avLst/>
          </a:prstGeom>
        </p:spPr>
      </p:pic>
    </p:spTree>
    <p:extLst>
      <p:ext uri="{BB962C8B-B14F-4D97-AF65-F5344CB8AC3E}">
        <p14:creationId xmlns:p14="http://schemas.microsoft.com/office/powerpoint/2010/main" val="156678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875909" y="6504431"/>
            <a:ext cx="1589532" cy="637031"/>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body" idx="1"/>
          </p:nvPr>
        </p:nvSpPr>
        <p:spPr>
          <a:xfrm>
            <a:off x="3686066" y="415038"/>
            <a:ext cx="6553200" cy="5613331"/>
          </a:xfrm>
          <a:prstGeom prst="rect">
            <a:avLst/>
          </a:prstGeom>
        </p:spPr>
        <p:txBody>
          <a:bodyPr vert="horz" wrap="square" lIns="0" tIns="103123" rIns="0" bIns="0" rtlCol="0">
            <a:spAutoFit/>
          </a:bodyPr>
          <a:lstStyle/>
          <a:p>
            <a:pPr algn="l"/>
            <a:r>
              <a:rPr lang="en-GB" sz="2800" b="1" dirty="0">
                <a:latin typeface="Trebuchet MS" panose="020B0603020202020204" pitchFamily="34" charset="0"/>
              </a:rPr>
              <a:t>Importance of on-going support post Supported internship</a:t>
            </a:r>
          </a:p>
          <a:p>
            <a:pPr algn="l"/>
            <a:endParaRPr lang="en-GB" sz="2800" b="1" dirty="0">
              <a:latin typeface="Trebuchet MS" panose="020B0603020202020204" pitchFamily="34" charset="0"/>
            </a:endParaRPr>
          </a:p>
          <a:p>
            <a:pPr algn="l"/>
            <a:r>
              <a:rPr lang="en-GB" sz="2800" dirty="0">
                <a:latin typeface="Trebuchet MS" panose="020B0603020202020204" pitchFamily="34" charset="0"/>
              </a:rPr>
              <a:t>Fran completed her Supported Internship in 2017 and progressed to paid employment </a:t>
            </a:r>
          </a:p>
          <a:p>
            <a:pPr algn="l"/>
            <a:endParaRPr lang="en-GB" sz="2800" dirty="0">
              <a:latin typeface="Trebuchet MS" panose="020B0603020202020204" pitchFamily="34" charset="0"/>
            </a:endParaRPr>
          </a:p>
          <a:p>
            <a:pPr algn="l"/>
            <a:r>
              <a:rPr lang="en-GB" sz="2800" dirty="0">
                <a:latin typeface="Trebuchet MS" panose="020B0603020202020204" pitchFamily="34" charset="0"/>
              </a:rPr>
              <a:t>She remained in employment for 2 years  </a:t>
            </a:r>
          </a:p>
          <a:p>
            <a:pPr algn="l"/>
            <a:endParaRPr lang="en-GB" sz="3600" dirty="0">
              <a:latin typeface="Eras Medium ITC" panose="020B0602030504020804" pitchFamily="34" charset="0"/>
            </a:endParaRPr>
          </a:p>
          <a:p>
            <a:pPr algn="l"/>
            <a:r>
              <a:rPr lang="en-GB" sz="2800" dirty="0">
                <a:latin typeface="Eras Medium ITC" panose="020B0602030504020804" pitchFamily="34" charset="0"/>
              </a:rPr>
              <a:t>Enable Disability team now supporting Fran to find another role</a:t>
            </a:r>
          </a:p>
          <a:p>
            <a:pPr algn="l"/>
            <a:endParaRPr lang="en-GB" dirty="0">
              <a:latin typeface="Eras Medium ITC" panose="020B0602030504020804" pitchFamily="34" charset="0"/>
            </a:endParaRPr>
          </a:p>
          <a:p>
            <a:endParaRPr lang="en-GB" sz="1800" dirty="0"/>
          </a:p>
        </p:txBody>
      </p:sp>
      <p:pic>
        <p:nvPicPr>
          <p:cNvPr id="10" name="Picture 9">
            <a:extLst>
              <a:ext uri="{FF2B5EF4-FFF2-40B4-BE49-F238E27FC236}">
                <a16:creationId xmlns:a16="http://schemas.microsoft.com/office/drawing/2014/main" id="{29BE7441-907A-4346-9D27-AC2258A7B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63" y="4082759"/>
            <a:ext cx="2753100" cy="3353091"/>
          </a:xfrm>
          <a:prstGeom prst="rect">
            <a:avLst/>
          </a:prstGeom>
        </p:spPr>
      </p:pic>
      <p:pic>
        <p:nvPicPr>
          <p:cNvPr id="11" name="Picture 10">
            <a:extLst>
              <a:ext uri="{FF2B5EF4-FFF2-40B4-BE49-F238E27FC236}">
                <a16:creationId xmlns:a16="http://schemas.microsoft.com/office/drawing/2014/main" id="{8EF72C0E-9F4E-4366-BA67-AA35DA728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21554" y="774867"/>
            <a:ext cx="3657917" cy="2743437"/>
          </a:xfrm>
          <a:prstGeom prst="rect">
            <a:avLst/>
          </a:prstGeom>
        </p:spPr>
      </p:pic>
    </p:spTree>
    <p:extLst>
      <p:ext uri="{BB962C8B-B14F-4D97-AF65-F5344CB8AC3E}">
        <p14:creationId xmlns:p14="http://schemas.microsoft.com/office/powerpoint/2010/main" val="26701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875909" y="6504431"/>
            <a:ext cx="1589532" cy="637031"/>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body" idx="1"/>
          </p:nvPr>
        </p:nvSpPr>
        <p:spPr>
          <a:xfrm>
            <a:off x="4078514" y="210413"/>
            <a:ext cx="6297386" cy="8383320"/>
          </a:xfrm>
          <a:prstGeom prst="rect">
            <a:avLst/>
          </a:prstGeom>
        </p:spPr>
        <p:txBody>
          <a:bodyPr vert="horz" wrap="square" lIns="0" tIns="103123" rIns="0" bIns="0" rtlCol="0">
            <a:spAutoFit/>
          </a:bodyPr>
          <a:lstStyle/>
          <a:p>
            <a:pPr algn="l"/>
            <a:r>
              <a:rPr lang="en-GB" sz="3200" b="1" dirty="0">
                <a:latin typeface="Trebuchet MS" panose="020B0603020202020204" pitchFamily="34" charset="0"/>
              </a:rPr>
              <a:t>Key Factors to Success</a:t>
            </a:r>
          </a:p>
          <a:p>
            <a:pPr algn="l"/>
            <a:r>
              <a:rPr lang="en-GB" sz="2800" dirty="0">
                <a:latin typeface="Trebuchet MS" panose="020B0603020202020204" pitchFamily="34" charset="0"/>
              </a:rPr>
              <a:t>Partnership working – Enable, post 16 Providers, Employers</a:t>
            </a:r>
          </a:p>
          <a:p>
            <a:pPr algn="l"/>
            <a:endParaRPr lang="en-GB" sz="2800" dirty="0">
              <a:latin typeface="Trebuchet MS" panose="020B0603020202020204" pitchFamily="34" charset="0"/>
            </a:endParaRPr>
          </a:p>
          <a:p>
            <a:pPr algn="l"/>
            <a:r>
              <a:rPr lang="en-GB" sz="2800" dirty="0">
                <a:latin typeface="Trebuchet MS" panose="020B0603020202020204" pitchFamily="34" charset="0"/>
              </a:rPr>
              <a:t>Involvement of ASC Transition team </a:t>
            </a:r>
          </a:p>
          <a:p>
            <a:pPr algn="l"/>
            <a:endParaRPr lang="en-GB" sz="2800" dirty="0">
              <a:latin typeface="Trebuchet MS" panose="020B0603020202020204" pitchFamily="34" charset="0"/>
            </a:endParaRPr>
          </a:p>
          <a:p>
            <a:pPr algn="l"/>
            <a:r>
              <a:rPr lang="en-GB" sz="2800" dirty="0">
                <a:latin typeface="Trebuchet MS" panose="020B0603020202020204" pitchFamily="34" charset="0"/>
              </a:rPr>
              <a:t>Progression planning post SI </a:t>
            </a:r>
          </a:p>
          <a:p>
            <a:pPr algn="l"/>
            <a:endParaRPr lang="en-GB" sz="2800" dirty="0">
              <a:latin typeface="Trebuchet MS" panose="020B0603020202020204" pitchFamily="34" charset="0"/>
            </a:endParaRPr>
          </a:p>
          <a:p>
            <a:pPr algn="l"/>
            <a:r>
              <a:rPr lang="en-GB" sz="2800" dirty="0">
                <a:latin typeface="Trebuchet MS" panose="020B0603020202020204" pitchFamily="34" charset="0"/>
              </a:rPr>
              <a:t>On-going support after the Supported internship/inclusive apprenticeship/progression into job carved roles/paid employment</a:t>
            </a:r>
          </a:p>
          <a:p>
            <a:pPr algn="l"/>
            <a:endParaRPr lang="en-GB" sz="2800" dirty="0">
              <a:latin typeface="Trebuchet MS" panose="020B0603020202020204" pitchFamily="34" charset="0"/>
            </a:endParaRPr>
          </a:p>
          <a:p>
            <a:pPr algn="l"/>
            <a:r>
              <a:rPr lang="en-GB" sz="2800" dirty="0">
                <a:latin typeface="Trebuchet MS" panose="020B0603020202020204" pitchFamily="34" charset="0"/>
              </a:rPr>
              <a:t>Tracking of interns and apprentices after completion</a:t>
            </a:r>
          </a:p>
          <a:p>
            <a:pPr algn="l"/>
            <a:endParaRPr lang="en-GB" sz="2800" dirty="0">
              <a:latin typeface="Trebuchet MS" panose="020B0603020202020204" pitchFamily="34" charset="0"/>
            </a:endParaRPr>
          </a:p>
          <a:p>
            <a:pPr algn="l"/>
            <a:r>
              <a:rPr lang="en-GB" sz="2800" dirty="0">
                <a:latin typeface="Trebuchet MS" panose="020B0603020202020204" pitchFamily="34" charset="0"/>
              </a:rPr>
              <a:t>Celebrate success</a:t>
            </a:r>
          </a:p>
          <a:p>
            <a:endParaRPr lang="en-GB" sz="2000" dirty="0">
              <a:latin typeface="Eras Medium ITC" panose="020B0602030504020804" pitchFamily="34" charset="0"/>
            </a:endParaRPr>
          </a:p>
          <a:p>
            <a:pPr algn="r"/>
            <a:r>
              <a:rPr lang="en-GB" sz="2000" dirty="0">
                <a:latin typeface="Eras Medium ITC" panose="020B0602030504020804" pitchFamily="34" charset="0"/>
              </a:rPr>
              <a:t>. </a:t>
            </a:r>
          </a:p>
          <a:p>
            <a:endParaRPr lang="en-GB" sz="1800" dirty="0"/>
          </a:p>
        </p:txBody>
      </p:sp>
      <p:pic>
        <p:nvPicPr>
          <p:cNvPr id="6" name="Picture 5" descr="Supported internships people">
            <a:hlinkClick r:id="rId3"/>
            <a:extLst>
              <a:ext uri="{FF2B5EF4-FFF2-40B4-BE49-F238E27FC236}">
                <a16:creationId xmlns:a16="http://schemas.microsoft.com/office/drawing/2014/main" id="{2E16992D-EAF0-4A04-8C8A-3842EE5918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7500" y="4477406"/>
            <a:ext cx="3341786" cy="2522111"/>
          </a:xfrm>
          <a:prstGeom prst="rect">
            <a:avLst/>
          </a:prstGeom>
          <a:noFill/>
          <a:ln>
            <a:noFill/>
          </a:ln>
        </p:spPr>
      </p:pic>
      <p:pic>
        <p:nvPicPr>
          <p:cNvPr id="2" name="Picture 1">
            <a:extLst>
              <a:ext uri="{FF2B5EF4-FFF2-40B4-BE49-F238E27FC236}">
                <a16:creationId xmlns:a16="http://schemas.microsoft.com/office/drawing/2014/main" id="{21FA040C-D106-48AB-A023-095B0E4FB020}"/>
              </a:ext>
            </a:extLst>
          </p:cNvPr>
          <p:cNvPicPr>
            <a:picLocks noChangeAspect="1"/>
          </p:cNvPicPr>
          <p:nvPr/>
        </p:nvPicPr>
        <p:blipFill>
          <a:blip r:embed="rId5"/>
          <a:stretch>
            <a:fillRect/>
          </a:stretch>
        </p:blipFill>
        <p:spPr>
          <a:xfrm>
            <a:off x="265113" y="487362"/>
            <a:ext cx="3509474" cy="2272771"/>
          </a:xfrm>
          <a:prstGeom prst="rect">
            <a:avLst/>
          </a:prstGeom>
        </p:spPr>
      </p:pic>
    </p:spTree>
    <p:extLst>
      <p:ext uri="{BB962C8B-B14F-4D97-AF65-F5344CB8AC3E}">
        <p14:creationId xmlns:p14="http://schemas.microsoft.com/office/powerpoint/2010/main" val="303205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5591" y="348996"/>
            <a:ext cx="1827276" cy="23500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802502" y="2482595"/>
            <a:ext cx="1115567" cy="25313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82118" y="5766815"/>
            <a:ext cx="2663951" cy="144018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875909" y="6504431"/>
            <a:ext cx="1589532" cy="637031"/>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447800" y="903350"/>
            <a:ext cx="7797798" cy="734574"/>
          </a:xfrm>
          <a:prstGeom prst="rect">
            <a:avLst/>
          </a:prstGeom>
        </p:spPr>
        <p:txBody>
          <a:bodyPr vert="horz" wrap="square" lIns="0" tIns="56910" rIns="0" bIns="0" rtlCol="0">
            <a:spAutoFit/>
          </a:bodyPr>
          <a:lstStyle/>
          <a:p>
            <a:pPr marL="557530">
              <a:lnSpc>
                <a:spcPct val="100000"/>
              </a:lnSpc>
            </a:pPr>
            <a:r>
              <a:rPr lang="en-GB" dirty="0">
                <a:solidFill>
                  <a:srgbClr val="2798A2"/>
                </a:solidFill>
              </a:rPr>
              <a:t>VIDEOS</a:t>
            </a:r>
            <a:endParaRPr dirty="0">
              <a:solidFill>
                <a:srgbClr val="2798A2"/>
              </a:solidFill>
            </a:endParaRPr>
          </a:p>
        </p:txBody>
      </p:sp>
      <p:sp>
        <p:nvSpPr>
          <p:cNvPr id="7" name="object 7"/>
          <p:cNvSpPr txBox="1">
            <a:spLocks noGrp="1"/>
          </p:cNvSpPr>
          <p:nvPr>
            <p:ph type="body" idx="1"/>
          </p:nvPr>
        </p:nvSpPr>
        <p:spPr>
          <a:xfrm>
            <a:off x="1311528" y="2045614"/>
            <a:ext cx="8070343" cy="1698284"/>
          </a:xfrm>
          <a:prstGeom prst="rect">
            <a:avLst/>
          </a:prstGeom>
        </p:spPr>
        <p:txBody>
          <a:bodyPr vert="horz" wrap="square" lIns="0" tIns="103123" rIns="0" bIns="0" rtlCol="0">
            <a:spAutoFit/>
          </a:bodyPr>
          <a:lstStyle/>
          <a:p>
            <a:pPr marL="12700" marR="5080">
              <a:lnSpc>
                <a:spcPct val="150000"/>
              </a:lnSpc>
            </a:pPr>
            <a:r>
              <a:rPr lang="en-GB" dirty="0"/>
              <a:t>Play </a:t>
            </a:r>
            <a:r>
              <a:rPr lang="en-GB" dirty="0" err="1"/>
              <a:t>Carmar</a:t>
            </a:r>
            <a:r>
              <a:rPr lang="en-GB" dirty="0"/>
              <a:t> tea rooms</a:t>
            </a:r>
          </a:p>
          <a:p>
            <a:pPr marL="12700" marR="5080">
              <a:lnSpc>
                <a:spcPct val="150000"/>
              </a:lnSpc>
            </a:pPr>
            <a:r>
              <a:rPr lang="en-GB" dirty="0"/>
              <a:t>Jaimie video</a:t>
            </a:r>
          </a:p>
          <a:p>
            <a:pPr marL="12700" marR="5080">
              <a:lnSpc>
                <a:spcPct val="150000"/>
              </a:lnSpc>
            </a:pPr>
            <a:endParaRPr dirty="0"/>
          </a:p>
        </p:txBody>
      </p:sp>
    </p:spTree>
    <p:extLst>
      <p:ext uri="{BB962C8B-B14F-4D97-AF65-F5344CB8AC3E}">
        <p14:creationId xmlns:p14="http://schemas.microsoft.com/office/powerpoint/2010/main" val="190773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5591" y="348996"/>
            <a:ext cx="1827276" cy="23500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802502" y="2482595"/>
            <a:ext cx="1115567" cy="25313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82118" y="5766815"/>
            <a:ext cx="2663951" cy="144018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875909" y="6504431"/>
            <a:ext cx="1589532" cy="637031"/>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149728" y="2580713"/>
            <a:ext cx="6421120" cy="1752600"/>
          </a:xfrm>
          <a:prstGeom prst="rect">
            <a:avLst/>
          </a:prstGeom>
        </p:spPr>
        <p:txBody>
          <a:bodyPr vert="horz" wrap="square" lIns="0" tIns="0" rIns="0" bIns="0" rtlCol="0">
            <a:spAutoFit/>
          </a:bodyPr>
          <a:lstStyle/>
          <a:p>
            <a:pPr algn="ctr">
              <a:lnSpc>
                <a:spcPct val="100000"/>
              </a:lnSpc>
            </a:pPr>
            <a:r>
              <a:rPr sz="4000" spc="240" dirty="0">
                <a:solidFill>
                  <a:srgbClr val="2798A2"/>
                </a:solidFill>
                <a:latin typeface="Trebuchet MS"/>
                <a:cs typeface="Trebuchet MS"/>
              </a:rPr>
              <a:t>0174</a:t>
            </a:r>
            <a:r>
              <a:rPr sz="4000" spc="245" dirty="0">
                <a:solidFill>
                  <a:srgbClr val="2798A2"/>
                </a:solidFill>
                <a:latin typeface="Trebuchet MS"/>
                <a:cs typeface="Trebuchet MS"/>
              </a:rPr>
              <a:t>3</a:t>
            </a:r>
            <a:r>
              <a:rPr sz="4000" spc="40" dirty="0">
                <a:solidFill>
                  <a:srgbClr val="2798A2"/>
                </a:solidFill>
                <a:latin typeface="Trebuchet MS"/>
                <a:cs typeface="Trebuchet MS"/>
              </a:rPr>
              <a:t> </a:t>
            </a:r>
            <a:r>
              <a:rPr sz="4000" spc="240" dirty="0">
                <a:solidFill>
                  <a:srgbClr val="2798A2"/>
                </a:solidFill>
                <a:latin typeface="Trebuchet MS"/>
                <a:cs typeface="Trebuchet MS"/>
              </a:rPr>
              <a:t>27690</a:t>
            </a:r>
            <a:r>
              <a:rPr sz="4000" spc="245" dirty="0">
                <a:solidFill>
                  <a:srgbClr val="2798A2"/>
                </a:solidFill>
                <a:latin typeface="Trebuchet MS"/>
                <a:cs typeface="Trebuchet MS"/>
              </a:rPr>
              <a:t>0</a:t>
            </a:r>
            <a:endParaRPr sz="4000">
              <a:latin typeface="Trebuchet MS"/>
              <a:cs typeface="Trebuchet MS"/>
            </a:endParaRPr>
          </a:p>
          <a:p>
            <a:pPr>
              <a:lnSpc>
                <a:spcPct val="100000"/>
              </a:lnSpc>
              <a:spcBef>
                <a:spcPts val="27"/>
              </a:spcBef>
            </a:pPr>
            <a:endParaRPr sz="4150">
              <a:latin typeface="Times New Roman"/>
              <a:cs typeface="Times New Roman"/>
            </a:endParaRPr>
          </a:p>
          <a:p>
            <a:pPr algn="ctr">
              <a:lnSpc>
                <a:spcPct val="100000"/>
              </a:lnSpc>
            </a:pPr>
            <a:r>
              <a:rPr sz="4000" spc="155" dirty="0">
                <a:solidFill>
                  <a:srgbClr val="2798A2"/>
                </a:solidFill>
                <a:latin typeface="Trebuchet MS"/>
                <a:cs typeface="Trebuchet MS"/>
                <a:hlinkClick r:id="rId6"/>
              </a:rPr>
              <a:t>www</a:t>
            </a:r>
            <a:r>
              <a:rPr sz="4000" spc="-10" dirty="0">
                <a:solidFill>
                  <a:srgbClr val="2798A2"/>
                </a:solidFill>
                <a:latin typeface="Trebuchet MS"/>
                <a:cs typeface="Trebuchet MS"/>
                <a:hlinkClick r:id="rId6"/>
              </a:rPr>
              <a:t>.</a:t>
            </a:r>
            <a:r>
              <a:rPr sz="4000" spc="110" dirty="0">
                <a:solidFill>
                  <a:srgbClr val="2798A2"/>
                </a:solidFill>
                <a:latin typeface="Trebuchet MS"/>
                <a:cs typeface="Trebuchet MS"/>
                <a:hlinkClick r:id="rId6"/>
              </a:rPr>
              <a:t>e</a:t>
            </a:r>
            <a:r>
              <a:rPr sz="4000" spc="175" dirty="0">
                <a:solidFill>
                  <a:srgbClr val="2798A2"/>
                </a:solidFill>
                <a:latin typeface="Trebuchet MS"/>
                <a:cs typeface="Trebuchet MS"/>
                <a:hlinkClick r:id="rId6"/>
              </a:rPr>
              <a:t>n</a:t>
            </a:r>
            <a:r>
              <a:rPr sz="4000" spc="20" dirty="0">
                <a:solidFill>
                  <a:srgbClr val="2798A2"/>
                </a:solidFill>
                <a:latin typeface="Trebuchet MS"/>
                <a:cs typeface="Trebuchet MS"/>
                <a:hlinkClick r:id="rId6"/>
              </a:rPr>
              <a:t>a</a:t>
            </a:r>
            <a:r>
              <a:rPr sz="4000" spc="100" dirty="0">
                <a:solidFill>
                  <a:srgbClr val="2798A2"/>
                </a:solidFill>
                <a:latin typeface="Trebuchet MS"/>
                <a:cs typeface="Trebuchet MS"/>
                <a:hlinkClick r:id="rId6"/>
              </a:rPr>
              <a:t>b</a:t>
            </a:r>
            <a:r>
              <a:rPr sz="4000" spc="-10" dirty="0">
                <a:solidFill>
                  <a:srgbClr val="2798A2"/>
                </a:solidFill>
                <a:latin typeface="Trebuchet MS"/>
                <a:cs typeface="Trebuchet MS"/>
                <a:hlinkClick r:id="rId6"/>
              </a:rPr>
              <a:t>l</a:t>
            </a:r>
            <a:r>
              <a:rPr sz="4000" spc="110" dirty="0">
                <a:solidFill>
                  <a:srgbClr val="2798A2"/>
                </a:solidFill>
                <a:latin typeface="Trebuchet MS"/>
                <a:cs typeface="Trebuchet MS"/>
                <a:hlinkClick r:id="rId6"/>
              </a:rPr>
              <a:t>e</a:t>
            </a:r>
            <a:r>
              <a:rPr sz="4000" spc="95" dirty="0">
                <a:solidFill>
                  <a:srgbClr val="2798A2"/>
                </a:solidFill>
                <a:latin typeface="Trebuchet MS"/>
                <a:cs typeface="Trebuchet MS"/>
                <a:hlinkClick r:id="rId6"/>
              </a:rPr>
              <a:t>s</a:t>
            </a:r>
            <a:r>
              <a:rPr sz="4000" spc="110" dirty="0">
                <a:solidFill>
                  <a:srgbClr val="2798A2"/>
                </a:solidFill>
                <a:latin typeface="Trebuchet MS"/>
                <a:cs typeface="Trebuchet MS"/>
                <a:hlinkClick r:id="rId6"/>
              </a:rPr>
              <a:t>e</a:t>
            </a:r>
            <a:r>
              <a:rPr sz="4000" spc="145" dirty="0">
                <a:solidFill>
                  <a:srgbClr val="2798A2"/>
                </a:solidFill>
                <a:latin typeface="Trebuchet MS"/>
                <a:cs typeface="Trebuchet MS"/>
                <a:hlinkClick r:id="rId6"/>
              </a:rPr>
              <a:t>rv</a:t>
            </a:r>
            <a:r>
              <a:rPr sz="4000" spc="55" dirty="0">
                <a:solidFill>
                  <a:srgbClr val="2798A2"/>
                </a:solidFill>
                <a:latin typeface="Trebuchet MS"/>
                <a:cs typeface="Trebuchet MS"/>
                <a:hlinkClick r:id="rId6"/>
              </a:rPr>
              <a:t>i</a:t>
            </a:r>
            <a:r>
              <a:rPr sz="4000" spc="65" dirty="0">
                <a:solidFill>
                  <a:srgbClr val="2798A2"/>
                </a:solidFill>
                <a:latin typeface="Trebuchet MS"/>
                <a:cs typeface="Trebuchet MS"/>
                <a:hlinkClick r:id="rId6"/>
              </a:rPr>
              <a:t>c</a:t>
            </a:r>
            <a:r>
              <a:rPr sz="4000" spc="120" dirty="0">
                <a:solidFill>
                  <a:srgbClr val="2798A2"/>
                </a:solidFill>
                <a:latin typeface="Trebuchet MS"/>
                <a:cs typeface="Trebuchet MS"/>
                <a:hlinkClick r:id="rId6"/>
              </a:rPr>
              <a:t>e</a:t>
            </a:r>
            <a:r>
              <a:rPr sz="4000" spc="105" dirty="0">
                <a:solidFill>
                  <a:srgbClr val="2798A2"/>
                </a:solidFill>
                <a:latin typeface="Trebuchet MS"/>
                <a:cs typeface="Trebuchet MS"/>
                <a:hlinkClick r:id="rId6"/>
              </a:rPr>
              <a:t>s</a:t>
            </a:r>
            <a:r>
              <a:rPr sz="4000" spc="-10" dirty="0">
                <a:solidFill>
                  <a:srgbClr val="2798A2"/>
                </a:solidFill>
                <a:latin typeface="Trebuchet MS"/>
                <a:cs typeface="Trebuchet MS"/>
                <a:hlinkClick r:id="rId6"/>
              </a:rPr>
              <a:t>.</a:t>
            </a:r>
            <a:r>
              <a:rPr sz="4000" spc="65" dirty="0">
                <a:solidFill>
                  <a:srgbClr val="2798A2"/>
                </a:solidFill>
                <a:latin typeface="Trebuchet MS"/>
                <a:cs typeface="Trebuchet MS"/>
                <a:hlinkClick r:id="rId6"/>
              </a:rPr>
              <a:t>c</a:t>
            </a:r>
            <a:r>
              <a:rPr sz="4000" spc="114" dirty="0">
                <a:solidFill>
                  <a:srgbClr val="2798A2"/>
                </a:solidFill>
                <a:latin typeface="Trebuchet MS"/>
                <a:cs typeface="Trebuchet MS"/>
                <a:hlinkClick r:id="rId6"/>
              </a:rPr>
              <a:t>o</a:t>
            </a:r>
            <a:r>
              <a:rPr sz="4000" spc="-10" dirty="0">
                <a:solidFill>
                  <a:srgbClr val="2798A2"/>
                </a:solidFill>
                <a:latin typeface="Trebuchet MS"/>
                <a:cs typeface="Trebuchet MS"/>
                <a:hlinkClick r:id="rId6"/>
              </a:rPr>
              <a:t>.</a:t>
            </a:r>
            <a:r>
              <a:rPr sz="4000" spc="175" dirty="0">
                <a:solidFill>
                  <a:srgbClr val="2798A2"/>
                </a:solidFill>
                <a:latin typeface="Trebuchet MS"/>
                <a:cs typeface="Trebuchet MS"/>
                <a:hlinkClick r:id="rId6"/>
              </a:rPr>
              <a:t>u</a:t>
            </a:r>
            <a:r>
              <a:rPr sz="4000" spc="170" dirty="0">
                <a:solidFill>
                  <a:srgbClr val="2798A2"/>
                </a:solidFill>
                <a:latin typeface="Trebuchet MS"/>
                <a:cs typeface="Trebuchet MS"/>
                <a:hlinkClick r:id="rId6"/>
              </a:rPr>
              <a:t>k</a:t>
            </a:r>
            <a:endParaRPr sz="4000">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5224" y="462920"/>
            <a:ext cx="1827276" cy="23500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802502" y="2482595"/>
            <a:ext cx="1115567" cy="25313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82118" y="5766815"/>
            <a:ext cx="2663951" cy="144018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875909" y="6504431"/>
            <a:ext cx="1589532" cy="637031"/>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447800" y="903350"/>
            <a:ext cx="7797798" cy="734574"/>
          </a:xfrm>
          <a:prstGeom prst="rect">
            <a:avLst/>
          </a:prstGeom>
        </p:spPr>
        <p:txBody>
          <a:bodyPr vert="horz" wrap="square" lIns="0" tIns="56910" rIns="0" bIns="0" rtlCol="0">
            <a:spAutoFit/>
          </a:bodyPr>
          <a:lstStyle/>
          <a:p>
            <a:pPr marL="557530">
              <a:lnSpc>
                <a:spcPct val="100000"/>
              </a:lnSpc>
            </a:pPr>
            <a:r>
              <a:rPr lang="en-GB" dirty="0">
                <a:solidFill>
                  <a:srgbClr val="2798A2"/>
                </a:solidFill>
              </a:rPr>
              <a:t>QUESTIONS</a:t>
            </a:r>
            <a:endParaRPr dirty="0">
              <a:solidFill>
                <a:srgbClr val="2798A2"/>
              </a:solidFill>
            </a:endParaRPr>
          </a:p>
        </p:txBody>
      </p:sp>
      <p:pic>
        <p:nvPicPr>
          <p:cNvPr id="8" name="Picture 7" descr="Councillor Lee Chapman with some of the supported interns">
            <a:hlinkClick r:id="rId6"/>
            <a:extLst>
              <a:ext uri="{FF2B5EF4-FFF2-40B4-BE49-F238E27FC236}">
                <a16:creationId xmlns:a16="http://schemas.microsoft.com/office/drawing/2014/main" id="{E0CA7462-70C1-4B0D-83EA-6749BBE70FE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236979" y="2045614"/>
            <a:ext cx="6029325" cy="4019550"/>
          </a:xfrm>
          <a:prstGeom prst="rect">
            <a:avLst/>
          </a:prstGeom>
          <a:noFill/>
          <a:ln>
            <a:noFill/>
          </a:ln>
        </p:spPr>
      </p:pic>
    </p:spTree>
    <p:extLst>
      <p:ext uri="{BB962C8B-B14F-4D97-AF65-F5344CB8AC3E}">
        <p14:creationId xmlns:p14="http://schemas.microsoft.com/office/powerpoint/2010/main" val="300662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5591" y="348996"/>
            <a:ext cx="1827276" cy="23500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82118" y="5766815"/>
            <a:ext cx="2663951" cy="14401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875909" y="6504431"/>
            <a:ext cx="1589532" cy="637031"/>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029746" y="312770"/>
            <a:ext cx="9220199" cy="677108"/>
          </a:xfrm>
          <a:prstGeom prst="rect">
            <a:avLst/>
          </a:prstGeom>
        </p:spPr>
        <p:txBody>
          <a:bodyPr vert="horz" wrap="square" lIns="0" tIns="0" rIns="0" bIns="0" rtlCol="0">
            <a:spAutoFit/>
          </a:bodyPr>
          <a:lstStyle/>
          <a:p>
            <a:pPr marL="476884" marR="5080" indent="-464820" algn="ctr">
              <a:lnSpc>
                <a:spcPct val="100000"/>
              </a:lnSpc>
            </a:pPr>
            <a:r>
              <a:rPr lang="en-GB" dirty="0">
                <a:solidFill>
                  <a:srgbClr val="2798A2"/>
                </a:solidFill>
                <a:latin typeface="Trebuchet MS"/>
                <a:cs typeface="Trebuchet MS"/>
              </a:rPr>
              <a:t>Multi agency working</a:t>
            </a:r>
            <a:endParaRPr dirty="0">
              <a:solidFill>
                <a:srgbClr val="2798A2"/>
              </a:solidFill>
              <a:latin typeface="Trebuchet MS"/>
              <a:cs typeface="Trebuchet MS"/>
            </a:endParaRPr>
          </a:p>
        </p:txBody>
      </p:sp>
      <p:graphicFrame>
        <p:nvGraphicFramePr>
          <p:cNvPr id="10" name="Diagram 9">
            <a:extLst>
              <a:ext uri="{FF2B5EF4-FFF2-40B4-BE49-F238E27FC236}">
                <a16:creationId xmlns:a16="http://schemas.microsoft.com/office/drawing/2014/main" id="{D0D201BC-6AE9-4733-9E90-0B461A92AF17}"/>
              </a:ext>
            </a:extLst>
          </p:cNvPr>
          <p:cNvGraphicFramePr/>
          <p:nvPr>
            <p:extLst>
              <p:ext uri="{D42A27DB-BD31-4B8C-83A1-F6EECF244321}">
                <p14:modId xmlns:p14="http://schemas.microsoft.com/office/powerpoint/2010/main" val="2557054653"/>
              </p:ext>
            </p:extLst>
          </p:nvPr>
        </p:nvGraphicFramePr>
        <p:xfrm>
          <a:off x="1473544" y="2390262"/>
          <a:ext cx="8332602" cy="37314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5591" y="348996"/>
            <a:ext cx="1827276" cy="2350007"/>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2700" y="872122"/>
            <a:ext cx="4837302" cy="1382128"/>
          </a:xfrm>
          <a:prstGeom prst="rect">
            <a:avLst/>
          </a:prstGeom>
        </p:spPr>
        <p:txBody>
          <a:bodyPr vert="horz" wrap="square" lIns="0" tIns="47961" rIns="0" bIns="0" rtlCol="0">
            <a:spAutoFit/>
          </a:bodyPr>
          <a:lstStyle/>
          <a:p>
            <a:pPr marL="2138045">
              <a:lnSpc>
                <a:spcPts val="5245"/>
              </a:lnSpc>
            </a:pPr>
            <a:r>
              <a:rPr sz="4800" b="1" spc="-5" dirty="0">
                <a:solidFill>
                  <a:srgbClr val="2798A2"/>
                </a:solidFill>
                <a:latin typeface="Trebuchet MS" panose="020B0603020202020204" pitchFamily="34" charset="0"/>
                <a:cs typeface="Trebuchet MS"/>
              </a:rPr>
              <a:t>Del</a:t>
            </a:r>
            <a:r>
              <a:rPr sz="4800" b="1" dirty="0">
                <a:solidFill>
                  <a:srgbClr val="2798A2"/>
                </a:solidFill>
                <a:latin typeface="Trebuchet MS" panose="020B0603020202020204" pitchFamily="34" charset="0"/>
                <a:cs typeface="Trebuchet MS"/>
              </a:rPr>
              <a:t>iv</a:t>
            </a:r>
            <a:r>
              <a:rPr sz="4800" b="1" spc="-5" dirty="0">
                <a:solidFill>
                  <a:srgbClr val="2798A2"/>
                </a:solidFill>
                <a:latin typeface="Trebuchet MS" panose="020B0603020202020204" pitchFamily="34" charset="0"/>
                <a:cs typeface="Trebuchet MS"/>
              </a:rPr>
              <a:t>e</a:t>
            </a:r>
            <a:r>
              <a:rPr sz="4800" b="1" spc="5" dirty="0">
                <a:solidFill>
                  <a:srgbClr val="2798A2"/>
                </a:solidFill>
                <a:latin typeface="Trebuchet MS" panose="020B0603020202020204" pitchFamily="34" charset="0"/>
                <a:cs typeface="Trebuchet MS"/>
              </a:rPr>
              <a:t>r</a:t>
            </a:r>
            <a:r>
              <a:rPr sz="4800" b="1" dirty="0">
                <a:solidFill>
                  <a:srgbClr val="2798A2"/>
                </a:solidFill>
                <a:latin typeface="Trebuchet MS" panose="020B0603020202020204" pitchFamily="34" charset="0"/>
                <a:cs typeface="Trebuchet MS"/>
              </a:rPr>
              <a:t>y</a:t>
            </a:r>
            <a:r>
              <a:rPr sz="4800" b="1" spc="-20" dirty="0">
                <a:solidFill>
                  <a:srgbClr val="2798A2"/>
                </a:solidFill>
                <a:latin typeface="Trebuchet MS" panose="020B0603020202020204" pitchFamily="34" charset="0"/>
                <a:cs typeface="Trebuchet MS"/>
              </a:rPr>
              <a:t> </a:t>
            </a:r>
            <a:r>
              <a:rPr sz="4800" b="1" spc="-5" dirty="0">
                <a:solidFill>
                  <a:srgbClr val="2798A2"/>
                </a:solidFill>
                <a:latin typeface="Trebuchet MS" panose="020B0603020202020204" pitchFamily="34" charset="0"/>
                <a:cs typeface="Trebuchet MS"/>
              </a:rPr>
              <a:t>M</a:t>
            </a:r>
            <a:r>
              <a:rPr sz="4800" b="1" dirty="0">
                <a:solidFill>
                  <a:srgbClr val="2798A2"/>
                </a:solidFill>
                <a:latin typeface="Trebuchet MS" panose="020B0603020202020204" pitchFamily="34" charset="0"/>
                <a:cs typeface="Trebuchet MS"/>
              </a:rPr>
              <a:t>o</a:t>
            </a:r>
            <a:r>
              <a:rPr sz="4800" b="1" spc="-10" dirty="0">
                <a:solidFill>
                  <a:srgbClr val="2798A2"/>
                </a:solidFill>
                <a:latin typeface="Trebuchet MS" panose="020B0603020202020204" pitchFamily="34" charset="0"/>
                <a:cs typeface="Trebuchet MS"/>
              </a:rPr>
              <a:t>d</a:t>
            </a:r>
            <a:r>
              <a:rPr sz="4800" b="1" spc="-5" dirty="0">
                <a:solidFill>
                  <a:srgbClr val="2798A2"/>
                </a:solidFill>
                <a:latin typeface="Trebuchet MS" panose="020B0603020202020204" pitchFamily="34" charset="0"/>
                <a:cs typeface="Trebuchet MS"/>
              </a:rPr>
              <a:t>e</a:t>
            </a:r>
            <a:r>
              <a:rPr sz="4800" b="1" dirty="0">
                <a:solidFill>
                  <a:srgbClr val="2798A2"/>
                </a:solidFill>
                <a:latin typeface="Trebuchet MS" panose="020B0603020202020204" pitchFamily="34" charset="0"/>
                <a:cs typeface="Trebuchet MS"/>
              </a:rPr>
              <a:t>l</a:t>
            </a:r>
          </a:p>
        </p:txBody>
      </p:sp>
      <p:sp>
        <p:nvSpPr>
          <p:cNvPr id="7" name="object 7"/>
          <p:cNvSpPr txBox="1">
            <a:spLocks noGrp="1"/>
          </p:cNvSpPr>
          <p:nvPr>
            <p:ph type="body" idx="1"/>
          </p:nvPr>
        </p:nvSpPr>
        <p:spPr>
          <a:xfrm>
            <a:off x="1155700" y="2666808"/>
            <a:ext cx="8606540" cy="4662815"/>
          </a:xfrm>
          <a:prstGeom prst="rect">
            <a:avLst/>
          </a:prstGeom>
        </p:spPr>
        <p:txBody>
          <a:bodyPr vert="horz" wrap="square" lIns="0" tIns="0" rIns="0" bIns="0" rtlCol="0">
            <a:spAutoFit/>
          </a:bodyPr>
          <a:lstStyle/>
          <a:p>
            <a:pPr marL="355600" marR="264160" indent="-342900">
              <a:lnSpc>
                <a:spcPct val="100000"/>
              </a:lnSpc>
              <a:buChar char="•"/>
              <a:tabLst>
                <a:tab pos="355600" algn="l"/>
              </a:tabLst>
            </a:pPr>
            <a:r>
              <a:rPr spc="-5" dirty="0">
                <a:solidFill>
                  <a:schemeClr val="tx1">
                    <a:lumMod val="50000"/>
                    <a:lumOff val="50000"/>
                  </a:schemeClr>
                </a:solidFill>
                <a:latin typeface="Trebuchet MS" panose="020B0603020202020204" pitchFamily="34" charset="0"/>
                <a:cs typeface="Arial" panose="020B0604020202020204" pitchFamily="34" charset="0"/>
              </a:rPr>
              <a:t>W</a:t>
            </a:r>
            <a:r>
              <a:rPr spc="-10" dirty="0">
                <a:solidFill>
                  <a:schemeClr val="tx1">
                    <a:lumMod val="50000"/>
                    <a:lumOff val="50000"/>
                  </a:schemeClr>
                </a:solidFill>
                <a:latin typeface="Trebuchet MS" panose="020B0603020202020204" pitchFamily="34" charset="0"/>
                <a:cs typeface="Arial" panose="020B0604020202020204" pitchFamily="34" charset="0"/>
              </a:rPr>
              <a:t>o</a:t>
            </a:r>
            <a:r>
              <a:rPr spc="-5" dirty="0">
                <a:solidFill>
                  <a:schemeClr val="tx1">
                    <a:lumMod val="50000"/>
                    <a:lumOff val="50000"/>
                  </a:schemeClr>
                </a:solidFill>
                <a:latin typeface="Trebuchet MS" panose="020B0603020202020204" pitchFamily="34" charset="0"/>
                <a:cs typeface="Arial" panose="020B0604020202020204" pitchFamily="34" charset="0"/>
              </a:rPr>
              <a:t>r</a:t>
            </a:r>
            <a:r>
              <a:rPr dirty="0">
                <a:solidFill>
                  <a:schemeClr val="tx1">
                    <a:lumMod val="50000"/>
                    <a:lumOff val="50000"/>
                  </a:schemeClr>
                </a:solidFill>
                <a:latin typeface="Trebuchet MS" panose="020B0603020202020204" pitchFamily="34" charset="0"/>
                <a:cs typeface="Arial" panose="020B0604020202020204" pitchFamily="34" charset="0"/>
              </a:rPr>
              <a:t>k</a:t>
            </a:r>
            <a:r>
              <a:rPr spc="-5" dirty="0">
                <a:solidFill>
                  <a:schemeClr val="tx1">
                    <a:lumMod val="50000"/>
                    <a:lumOff val="50000"/>
                  </a:schemeClr>
                </a:solidFill>
                <a:latin typeface="Trebuchet MS" panose="020B0603020202020204" pitchFamily="34" charset="0"/>
                <a:cs typeface="Arial" panose="020B0604020202020204" pitchFamily="34" charset="0"/>
              </a:rPr>
              <a:t>ing</a:t>
            </a:r>
            <a:r>
              <a:rPr spc="15" dirty="0">
                <a:solidFill>
                  <a:schemeClr val="tx1">
                    <a:lumMod val="50000"/>
                    <a:lumOff val="50000"/>
                  </a:schemeClr>
                </a:solidFill>
                <a:latin typeface="Trebuchet MS" panose="020B0603020202020204" pitchFamily="34" charset="0"/>
                <a:cs typeface="Arial" panose="020B0604020202020204" pitchFamily="34" charset="0"/>
              </a:rPr>
              <a:t> </a:t>
            </a:r>
            <a:r>
              <a:rPr dirty="0">
                <a:solidFill>
                  <a:schemeClr val="tx1">
                    <a:lumMod val="50000"/>
                    <a:lumOff val="50000"/>
                  </a:schemeClr>
                </a:solidFill>
                <a:latin typeface="Trebuchet MS" panose="020B0603020202020204" pitchFamily="34" charset="0"/>
                <a:cs typeface="Arial" panose="020B0604020202020204" pitchFamily="34" charset="0"/>
              </a:rPr>
              <a:t>w</a:t>
            </a:r>
            <a:r>
              <a:rPr spc="-5" dirty="0">
                <a:solidFill>
                  <a:schemeClr val="tx1">
                    <a:lumMod val="50000"/>
                    <a:lumOff val="50000"/>
                  </a:schemeClr>
                </a:solidFill>
                <a:latin typeface="Trebuchet MS" panose="020B0603020202020204" pitchFamily="34" charset="0"/>
                <a:cs typeface="Arial" panose="020B0604020202020204" pitchFamily="34" charset="0"/>
              </a:rPr>
              <a:t>it</a:t>
            </a:r>
            <a:r>
              <a:rPr dirty="0">
                <a:solidFill>
                  <a:schemeClr val="tx1">
                    <a:lumMod val="50000"/>
                    <a:lumOff val="50000"/>
                  </a:schemeClr>
                </a:solidFill>
                <a:latin typeface="Trebuchet MS" panose="020B0603020202020204" pitchFamily="34" charset="0"/>
                <a:cs typeface="Arial" panose="020B0604020202020204" pitchFamily="34" charset="0"/>
              </a:rPr>
              <a:t>h</a:t>
            </a:r>
            <a:r>
              <a:rPr spc="1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A</a:t>
            </a:r>
            <a:r>
              <a:rPr spc="-10" dirty="0">
                <a:solidFill>
                  <a:schemeClr val="tx1">
                    <a:lumMod val="50000"/>
                    <a:lumOff val="50000"/>
                  </a:schemeClr>
                </a:solidFill>
                <a:latin typeface="Trebuchet MS" panose="020B0603020202020204" pitchFamily="34" charset="0"/>
                <a:cs typeface="Arial" panose="020B0604020202020204" pitchFamily="34" charset="0"/>
              </a:rPr>
              <a:t>d</a:t>
            </a:r>
            <a:r>
              <a:rPr spc="-5" dirty="0">
                <a:solidFill>
                  <a:schemeClr val="tx1">
                    <a:lumMod val="50000"/>
                    <a:lumOff val="50000"/>
                  </a:schemeClr>
                </a:solidFill>
                <a:latin typeface="Trebuchet MS" panose="020B0603020202020204" pitchFamily="34" charset="0"/>
                <a:cs typeface="Arial" panose="020B0604020202020204" pitchFamily="34" charset="0"/>
              </a:rPr>
              <a:t>ul</a:t>
            </a:r>
            <a:r>
              <a:rPr dirty="0">
                <a:solidFill>
                  <a:schemeClr val="tx1">
                    <a:lumMod val="50000"/>
                    <a:lumOff val="50000"/>
                  </a:schemeClr>
                </a:solidFill>
                <a:latin typeface="Trebuchet MS" panose="020B0603020202020204" pitchFamily="34" charset="0"/>
                <a:cs typeface="Arial" panose="020B0604020202020204" pitchFamily="34" charset="0"/>
              </a:rPr>
              <a:t>t </a:t>
            </a:r>
            <a:r>
              <a:rPr spc="-5" dirty="0">
                <a:solidFill>
                  <a:schemeClr val="tx1">
                    <a:lumMod val="50000"/>
                    <a:lumOff val="50000"/>
                  </a:schemeClr>
                </a:solidFill>
                <a:latin typeface="Trebuchet MS" panose="020B0603020202020204" pitchFamily="34" charset="0"/>
                <a:cs typeface="Arial" panose="020B0604020202020204" pitchFamily="34" charset="0"/>
              </a:rPr>
              <a:t>S</a:t>
            </a:r>
            <a:r>
              <a:rPr spc="-10" dirty="0">
                <a:solidFill>
                  <a:schemeClr val="tx1">
                    <a:lumMod val="50000"/>
                    <a:lumOff val="50000"/>
                  </a:schemeClr>
                </a:solidFill>
                <a:latin typeface="Trebuchet MS" panose="020B0603020202020204" pitchFamily="34" charset="0"/>
                <a:cs typeface="Arial" panose="020B0604020202020204" pitchFamily="34" charset="0"/>
              </a:rPr>
              <a:t>o</a:t>
            </a:r>
            <a:r>
              <a:rPr spc="-5" dirty="0">
                <a:solidFill>
                  <a:schemeClr val="tx1">
                    <a:lumMod val="50000"/>
                    <a:lumOff val="50000"/>
                  </a:schemeClr>
                </a:solidFill>
                <a:latin typeface="Trebuchet MS" panose="020B0603020202020204" pitchFamily="34" charset="0"/>
                <a:cs typeface="Arial" panose="020B0604020202020204" pitchFamily="34" charset="0"/>
              </a:rPr>
              <a:t>cial</a:t>
            </a:r>
            <a:r>
              <a:rPr spc="5" dirty="0">
                <a:solidFill>
                  <a:schemeClr val="tx1">
                    <a:lumMod val="50000"/>
                    <a:lumOff val="50000"/>
                  </a:schemeClr>
                </a:solidFill>
                <a:latin typeface="Trebuchet MS" panose="020B0603020202020204" pitchFamily="34" charset="0"/>
                <a:cs typeface="Arial" panose="020B0604020202020204" pitchFamily="34" charset="0"/>
              </a:rPr>
              <a:t> </a:t>
            </a:r>
            <a:r>
              <a:rPr dirty="0">
                <a:solidFill>
                  <a:schemeClr val="tx1">
                    <a:lumMod val="50000"/>
                    <a:lumOff val="50000"/>
                  </a:schemeClr>
                </a:solidFill>
                <a:latin typeface="Trebuchet MS" panose="020B0603020202020204" pitchFamily="34" charset="0"/>
                <a:cs typeface="Arial" panose="020B0604020202020204" pitchFamily="34" charset="0"/>
              </a:rPr>
              <a:t>C</a:t>
            </a:r>
            <a:r>
              <a:rPr spc="-5" dirty="0">
                <a:solidFill>
                  <a:schemeClr val="tx1">
                    <a:lumMod val="50000"/>
                    <a:lumOff val="50000"/>
                  </a:schemeClr>
                </a:solidFill>
                <a:latin typeface="Trebuchet MS" panose="020B0603020202020204" pitchFamily="34" charset="0"/>
                <a:cs typeface="Arial" panose="020B0604020202020204" pitchFamily="34" charset="0"/>
              </a:rPr>
              <a:t>ar</a:t>
            </a:r>
            <a:r>
              <a:rPr dirty="0">
                <a:solidFill>
                  <a:schemeClr val="tx1">
                    <a:lumMod val="50000"/>
                    <a:lumOff val="50000"/>
                  </a:schemeClr>
                </a:solidFill>
                <a:latin typeface="Trebuchet MS" panose="020B0603020202020204" pitchFamily="34" charset="0"/>
                <a:cs typeface="Arial" panose="020B0604020202020204" pitchFamily="34" charset="0"/>
              </a:rPr>
              <a:t>e</a:t>
            </a:r>
            <a:r>
              <a:rPr spc="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to</a:t>
            </a:r>
            <a:r>
              <a:rPr spc="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inte</a:t>
            </a:r>
            <a:r>
              <a:rPr spc="-10" dirty="0">
                <a:solidFill>
                  <a:schemeClr val="tx1">
                    <a:lumMod val="50000"/>
                    <a:lumOff val="50000"/>
                  </a:schemeClr>
                </a:solidFill>
                <a:latin typeface="Trebuchet MS" panose="020B0603020202020204" pitchFamily="34" charset="0"/>
                <a:cs typeface="Arial" panose="020B0604020202020204" pitchFamily="34" charset="0"/>
              </a:rPr>
              <a:t>g</a:t>
            </a:r>
            <a:r>
              <a:rPr spc="-5" dirty="0">
                <a:solidFill>
                  <a:schemeClr val="tx1">
                    <a:lumMod val="50000"/>
                    <a:lumOff val="50000"/>
                  </a:schemeClr>
                </a:solidFill>
                <a:latin typeface="Trebuchet MS" panose="020B0603020202020204" pitchFamily="34" charset="0"/>
                <a:cs typeface="Arial" panose="020B0604020202020204" pitchFamily="34" charset="0"/>
              </a:rPr>
              <a:t>rat</a:t>
            </a:r>
            <a:r>
              <a:rPr dirty="0">
                <a:solidFill>
                  <a:schemeClr val="tx1">
                    <a:lumMod val="50000"/>
                    <a:lumOff val="50000"/>
                  </a:schemeClr>
                </a:solidFill>
                <a:latin typeface="Trebuchet MS" panose="020B0603020202020204" pitchFamily="34" charset="0"/>
                <a:cs typeface="Arial" panose="020B0604020202020204" pitchFamily="34" charset="0"/>
              </a:rPr>
              <a:t>e</a:t>
            </a:r>
            <a:r>
              <a:rPr spc="30"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su</a:t>
            </a:r>
            <a:r>
              <a:rPr spc="-10" dirty="0">
                <a:solidFill>
                  <a:schemeClr val="tx1">
                    <a:lumMod val="50000"/>
                    <a:lumOff val="50000"/>
                  </a:schemeClr>
                </a:solidFill>
                <a:latin typeface="Trebuchet MS" panose="020B0603020202020204" pitchFamily="34" charset="0"/>
                <a:cs typeface="Arial" panose="020B0604020202020204" pitchFamily="34" charset="0"/>
              </a:rPr>
              <a:t>ppo</a:t>
            </a:r>
            <a:r>
              <a:rPr spc="10" dirty="0">
                <a:solidFill>
                  <a:schemeClr val="tx1">
                    <a:lumMod val="50000"/>
                    <a:lumOff val="50000"/>
                  </a:schemeClr>
                </a:solidFill>
                <a:latin typeface="Trebuchet MS" panose="020B0603020202020204" pitchFamily="34" charset="0"/>
                <a:cs typeface="Arial" panose="020B0604020202020204" pitchFamily="34" charset="0"/>
              </a:rPr>
              <a:t>r</a:t>
            </a:r>
            <a:r>
              <a:rPr spc="-5" dirty="0">
                <a:solidFill>
                  <a:schemeClr val="tx1">
                    <a:lumMod val="50000"/>
                    <a:lumOff val="50000"/>
                  </a:schemeClr>
                </a:solidFill>
                <a:latin typeface="Trebuchet MS" panose="020B0603020202020204" pitchFamily="34" charset="0"/>
                <a:cs typeface="Arial" panose="020B0604020202020204" pitchFamily="34" charset="0"/>
              </a:rPr>
              <a:t>te</a:t>
            </a:r>
            <a:r>
              <a:rPr dirty="0">
                <a:solidFill>
                  <a:schemeClr val="tx1">
                    <a:lumMod val="50000"/>
                    <a:lumOff val="50000"/>
                  </a:schemeClr>
                </a:solidFill>
                <a:latin typeface="Trebuchet MS" panose="020B0603020202020204" pitchFamily="34" charset="0"/>
                <a:cs typeface="Arial" panose="020B0604020202020204" pitchFamily="34" charset="0"/>
              </a:rPr>
              <a:t>d </a:t>
            </a:r>
            <a:r>
              <a:rPr spc="-5" dirty="0">
                <a:solidFill>
                  <a:schemeClr val="tx1">
                    <a:lumMod val="50000"/>
                    <a:lumOff val="50000"/>
                  </a:schemeClr>
                </a:solidFill>
                <a:latin typeface="Trebuchet MS" panose="020B0603020202020204" pitchFamily="34" charset="0"/>
                <a:cs typeface="Arial" panose="020B0604020202020204" pitchFamily="34" charset="0"/>
              </a:rPr>
              <a:t>internshi</a:t>
            </a:r>
            <a:r>
              <a:rPr spc="-10" dirty="0">
                <a:solidFill>
                  <a:schemeClr val="tx1">
                    <a:lumMod val="50000"/>
                    <a:lumOff val="50000"/>
                  </a:schemeClr>
                </a:solidFill>
                <a:latin typeface="Trebuchet MS" panose="020B0603020202020204" pitchFamily="34" charset="0"/>
                <a:cs typeface="Arial" panose="020B0604020202020204" pitchFamily="34" charset="0"/>
              </a:rPr>
              <a:t>p</a:t>
            </a:r>
            <a:r>
              <a:rPr spc="-5" dirty="0">
                <a:solidFill>
                  <a:schemeClr val="tx1">
                    <a:lumMod val="50000"/>
                    <a:lumOff val="50000"/>
                  </a:schemeClr>
                </a:solidFill>
                <a:latin typeface="Trebuchet MS" panose="020B0603020202020204" pitchFamily="34" charset="0"/>
                <a:cs typeface="Arial" panose="020B0604020202020204" pitchFamily="34" charset="0"/>
              </a:rPr>
              <a:t>s</a:t>
            </a:r>
            <a:r>
              <a:rPr spc="4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an</a:t>
            </a:r>
            <a:r>
              <a:rPr dirty="0">
                <a:solidFill>
                  <a:schemeClr val="tx1">
                    <a:lumMod val="50000"/>
                    <a:lumOff val="50000"/>
                  </a:schemeClr>
                </a:solidFill>
                <a:latin typeface="Trebuchet MS" panose="020B0603020202020204" pitchFamily="34" charset="0"/>
                <a:cs typeface="Arial" panose="020B0604020202020204" pitchFamily="34" charset="0"/>
              </a:rPr>
              <a:t>d </a:t>
            </a:r>
            <a:r>
              <a:rPr spc="-5" dirty="0">
                <a:solidFill>
                  <a:schemeClr val="tx1">
                    <a:lumMod val="50000"/>
                    <a:lumOff val="50000"/>
                  </a:schemeClr>
                </a:solidFill>
                <a:latin typeface="Trebuchet MS" panose="020B0603020202020204" pitchFamily="34" charset="0"/>
                <a:cs typeface="Arial" panose="020B0604020202020204" pitchFamily="34" charset="0"/>
              </a:rPr>
              <a:t>inclusiv</a:t>
            </a:r>
            <a:r>
              <a:rPr dirty="0">
                <a:solidFill>
                  <a:schemeClr val="tx1">
                    <a:lumMod val="50000"/>
                    <a:lumOff val="50000"/>
                  </a:schemeClr>
                </a:solidFill>
                <a:latin typeface="Trebuchet MS" panose="020B0603020202020204" pitchFamily="34" charset="0"/>
                <a:cs typeface="Arial" panose="020B0604020202020204" pitchFamily="34" charset="0"/>
              </a:rPr>
              <a:t>e</a:t>
            </a:r>
            <a:r>
              <a:rPr spc="30"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a</a:t>
            </a:r>
            <a:r>
              <a:rPr spc="-10" dirty="0">
                <a:solidFill>
                  <a:schemeClr val="tx1">
                    <a:lumMod val="50000"/>
                    <a:lumOff val="50000"/>
                  </a:schemeClr>
                </a:solidFill>
                <a:latin typeface="Trebuchet MS" panose="020B0603020202020204" pitchFamily="34" charset="0"/>
                <a:cs typeface="Arial" panose="020B0604020202020204" pitchFamily="34" charset="0"/>
              </a:rPr>
              <a:t>pp</a:t>
            </a:r>
            <a:r>
              <a:rPr spc="-5" dirty="0">
                <a:solidFill>
                  <a:schemeClr val="tx1">
                    <a:lumMod val="50000"/>
                    <a:lumOff val="50000"/>
                  </a:schemeClr>
                </a:solidFill>
                <a:latin typeface="Trebuchet MS" panose="020B0603020202020204" pitchFamily="34" charset="0"/>
                <a:cs typeface="Arial" panose="020B0604020202020204" pitchFamily="34" charset="0"/>
              </a:rPr>
              <a:t>renticeshi</a:t>
            </a:r>
            <a:r>
              <a:rPr spc="-10" dirty="0">
                <a:solidFill>
                  <a:schemeClr val="tx1">
                    <a:lumMod val="50000"/>
                    <a:lumOff val="50000"/>
                  </a:schemeClr>
                </a:solidFill>
                <a:latin typeface="Trebuchet MS" panose="020B0603020202020204" pitchFamily="34" charset="0"/>
                <a:cs typeface="Arial" panose="020B0604020202020204" pitchFamily="34" charset="0"/>
              </a:rPr>
              <a:t>p</a:t>
            </a:r>
            <a:r>
              <a:rPr spc="-5" dirty="0">
                <a:solidFill>
                  <a:schemeClr val="tx1">
                    <a:lumMod val="50000"/>
                    <a:lumOff val="50000"/>
                  </a:schemeClr>
                </a:solidFill>
                <a:latin typeface="Trebuchet MS" panose="020B0603020202020204" pitchFamily="34" charset="0"/>
                <a:cs typeface="Arial" panose="020B0604020202020204" pitchFamily="34" charset="0"/>
              </a:rPr>
              <a:t>s</a:t>
            </a:r>
            <a:r>
              <a:rPr spc="55" dirty="0">
                <a:solidFill>
                  <a:schemeClr val="tx1">
                    <a:lumMod val="50000"/>
                    <a:lumOff val="50000"/>
                  </a:schemeClr>
                </a:solidFill>
                <a:latin typeface="Trebuchet MS" panose="020B0603020202020204" pitchFamily="34" charset="0"/>
                <a:cs typeface="Arial" panose="020B0604020202020204" pitchFamily="34" charset="0"/>
              </a:rPr>
              <a:t> </a:t>
            </a:r>
            <a:r>
              <a:rPr lang="en-GB" spc="55" dirty="0">
                <a:solidFill>
                  <a:schemeClr val="tx1">
                    <a:lumMod val="50000"/>
                    <a:lumOff val="50000"/>
                  </a:schemeClr>
                </a:solidFill>
                <a:latin typeface="Trebuchet MS" panose="020B0603020202020204" pitchFamily="34" charset="0"/>
                <a:cs typeface="Arial" panose="020B0604020202020204" pitchFamily="34" charset="0"/>
              </a:rPr>
              <a:t>as part of preparing for adulthood and transition and provide on-going support in employment if needed </a:t>
            </a:r>
          </a:p>
          <a:p>
            <a:pPr marL="12700" marR="264160">
              <a:lnSpc>
                <a:spcPct val="100000"/>
              </a:lnSpc>
              <a:tabLst>
                <a:tab pos="355600" algn="l"/>
              </a:tabLst>
            </a:pPr>
            <a:endParaRPr dirty="0">
              <a:solidFill>
                <a:schemeClr val="tx1">
                  <a:lumMod val="50000"/>
                  <a:lumOff val="50000"/>
                </a:schemeClr>
              </a:solidFill>
              <a:latin typeface="Trebuchet MS" panose="020B0603020202020204" pitchFamily="34" charset="0"/>
              <a:cs typeface="Arial" panose="020B0604020202020204" pitchFamily="34" charset="0"/>
            </a:endParaRPr>
          </a:p>
          <a:p>
            <a:pPr marL="355600" marR="300355" indent="-342900">
              <a:lnSpc>
                <a:spcPct val="100000"/>
              </a:lnSpc>
              <a:spcBef>
                <a:spcPts val="575"/>
              </a:spcBef>
              <a:buChar char="•"/>
              <a:tabLst>
                <a:tab pos="355600" algn="l"/>
              </a:tabLst>
            </a:pPr>
            <a:r>
              <a:rPr spc="-10" dirty="0">
                <a:solidFill>
                  <a:schemeClr val="tx1">
                    <a:lumMod val="50000"/>
                    <a:lumOff val="50000"/>
                  </a:schemeClr>
                </a:solidFill>
                <a:latin typeface="Trebuchet MS" panose="020B0603020202020204" pitchFamily="34" charset="0"/>
                <a:cs typeface="Arial" panose="020B0604020202020204" pitchFamily="34" charset="0"/>
              </a:rPr>
              <a:t>E</a:t>
            </a:r>
            <a:r>
              <a:rPr spc="-5" dirty="0">
                <a:solidFill>
                  <a:schemeClr val="tx1">
                    <a:lumMod val="50000"/>
                    <a:lumOff val="50000"/>
                  </a:schemeClr>
                </a:solidFill>
                <a:latin typeface="Trebuchet MS" panose="020B0603020202020204" pitchFamily="34" charset="0"/>
                <a:cs typeface="Arial" panose="020B0604020202020204" pitchFamily="34" charset="0"/>
              </a:rPr>
              <a:t>n</a:t>
            </a:r>
            <a:r>
              <a:rPr spc="-10" dirty="0">
                <a:solidFill>
                  <a:schemeClr val="tx1">
                    <a:lumMod val="50000"/>
                    <a:lumOff val="50000"/>
                  </a:schemeClr>
                </a:solidFill>
                <a:latin typeface="Trebuchet MS" panose="020B0603020202020204" pitchFamily="34" charset="0"/>
                <a:cs typeface="Arial" panose="020B0604020202020204" pitchFamily="34" charset="0"/>
              </a:rPr>
              <a:t>g</a:t>
            </a:r>
            <a:r>
              <a:rPr spc="-5" dirty="0">
                <a:solidFill>
                  <a:schemeClr val="tx1">
                    <a:lumMod val="50000"/>
                    <a:lumOff val="50000"/>
                  </a:schemeClr>
                </a:solidFill>
                <a:latin typeface="Trebuchet MS" panose="020B0603020202020204" pitchFamily="34" charset="0"/>
                <a:cs typeface="Arial" panose="020B0604020202020204" pitchFamily="34" charset="0"/>
              </a:rPr>
              <a:t>a</a:t>
            </a:r>
            <a:r>
              <a:rPr spc="-10" dirty="0">
                <a:solidFill>
                  <a:schemeClr val="tx1">
                    <a:lumMod val="50000"/>
                    <a:lumOff val="50000"/>
                  </a:schemeClr>
                </a:solidFill>
                <a:latin typeface="Trebuchet MS" panose="020B0603020202020204" pitchFamily="34" charset="0"/>
                <a:cs typeface="Arial" panose="020B0604020202020204" pitchFamily="34" charset="0"/>
              </a:rPr>
              <a:t>g</a:t>
            </a:r>
            <a:r>
              <a:rPr spc="-5" dirty="0">
                <a:solidFill>
                  <a:schemeClr val="tx1">
                    <a:lumMod val="50000"/>
                    <a:lumOff val="50000"/>
                  </a:schemeClr>
                </a:solidFill>
                <a:latin typeface="Trebuchet MS" panose="020B0603020202020204" pitchFamily="34" charset="0"/>
                <a:cs typeface="Arial" panose="020B0604020202020204" pitchFamily="34" charset="0"/>
              </a:rPr>
              <a:t>ing</a:t>
            </a:r>
            <a:r>
              <a:rPr spc="15" dirty="0">
                <a:solidFill>
                  <a:schemeClr val="tx1">
                    <a:lumMod val="50000"/>
                    <a:lumOff val="50000"/>
                  </a:schemeClr>
                </a:solidFill>
                <a:latin typeface="Trebuchet MS" panose="020B0603020202020204" pitchFamily="34" charset="0"/>
                <a:cs typeface="Arial" panose="020B0604020202020204" pitchFamily="34" charset="0"/>
              </a:rPr>
              <a:t> </a:t>
            </a:r>
            <a:r>
              <a:rPr dirty="0">
                <a:solidFill>
                  <a:schemeClr val="tx1">
                    <a:lumMod val="50000"/>
                    <a:lumOff val="50000"/>
                  </a:schemeClr>
                </a:solidFill>
                <a:latin typeface="Trebuchet MS" panose="020B0603020202020204" pitchFamily="34" charset="0"/>
                <a:cs typeface="Arial" panose="020B0604020202020204" pitchFamily="34" charset="0"/>
              </a:rPr>
              <a:t>w</a:t>
            </a:r>
            <a:r>
              <a:rPr spc="-5" dirty="0">
                <a:solidFill>
                  <a:schemeClr val="tx1">
                    <a:lumMod val="50000"/>
                    <a:lumOff val="50000"/>
                  </a:schemeClr>
                </a:solidFill>
                <a:latin typeface="Trebuchet MS" panose="020B0603020202020204" pitchFamily="34" charset="0"/>
                <a:cs typeface="Arial" panose="020B0604020202020204" pitchFamily="34" charset="0"/>
              </a:rPr>
              <a:t>it</a:t>
            </a:r>
            <a:r>
              <a:rPr dirty="0">
                <a:solidFill>
                  <a:schemeClr val="tx1">
                    <a:lumMod val="50000"/>
                    <a:lumOff val="50000"/>
                  </a:schemeClr>
                </a:solidFill>
                <a:latin typeface="Trebuchet MS" panose="020B0603020202020204" pitchFamily="34" charset="0"/>
                <a:cs typeface="Arial" panose="020B0604020202020204" pitchFamily="34" charset="0"/>
              </a:rPr>
              <a:t>h </a:t>
            </a:r>
            <a:r>
              <a:rPr spc="-5" dirty="0">
                <a:solidFill>
                  <a:schemeClr val="tx1">
                    <a:lumMod val="50000"/>
                    <a:lumOff val="50000"/>
                  </a:schemeClr>
                </a:solidFill>
                <a:latin typeface="Trebuchet MS" panose="020B0603020202020204" pitchFamily="34" charset="0"/>
                <a:cs typeface="Arial" panose="020B0604020202020204" pitchFamily="34" charset="0"/>
              </a:rPr>
              <a:t>em</a:t>
            </a:r>
            <a:r>
              <a:rPr spc="-10" dirty="0">
                <a:solidFill>
                  <a:schemeClr val="tx1">
                    <a:lumMod val="50000"/>
                    <a:lumOff val="50000"/>
                  </a:schemeClr>
                </a:solidFill>
                <a:latin typeface="Trebuchet MS" panose="020B0603020202020204" pitchFamily="34" charset="0"/>
                <a:cs typeface="Arial" panose="020B0604020202020204" pitchFamily="34" charset="0"/>
              </a:rPr>
              <a:t>p</a:t>
            </a:r>
            <a:r>
              <a:rPr spc="-5" dirty="0">
                <a:solidFill>
                  <a:schemeClr val="tx1">
                    <a:lumMod val="50000"/>
                    <a:lumOff val="50000"/>
                  </a:schemeClr>
                </a:solidFill>
                <a:latin typeface="Trebuchet MS" panose="020B0603020202020204" pitchFamily="34" charset="0"/>
                <a:cs typeface="Arial" panose="020B0604020202020204" pitchFamily="34" charset="0"/>
              </a:rPr>
              <a:t>l</a:t>
            </a:r>
            <a:r>
              <a:rPr spc="-10" dirty="0">
                <a:solidFill>
                  <a:schemeClr val="tx1">
                    <a:lumMod val="50000"/>
                    <a:lumOff val="50000"/>
                  </a:schemeClr>
                </a:solidFill>
                <a:latin typeface="Trebuchet MS" panose="020B0603020202020204" pitchFamily="34" charset="0"/>
                <a:cs typeface="Arial" panose="020B0604020202020204" pitchFamily="34" charset="0"/>
              </a:rPr>
              <a:t>o</a:t>
            </a:r>
            <a:r>
              <a:rPr dirty="0">
                <a:solidFill>
                  <a:schemeClr val="tx1">
                    <a:lumMod val="50000"/>
                    <a:lumOff val="50000"/>
                  </a:schemeClr>
                </a:solidFill>
                <a:latin typeface="Trebuchet MS" panose="020B0603020202020204" pitchFamily="34" charset="0"/>
                <a:cs typeface="Arial" panose="020B0604020202020204" pitchFamily="34" charset="0"/>
              </a:rPr>
              <a:t>y</a:t>
            </a:r>
            <a:r>
              <a:rPr spc="-5" dirty="0">
                <a:solidFill>
                  <a:schemeClr val="tx1">
                    <a:lumMod val="50000"/>
                    <a:lumOff val="50000"/>
                  </a:schemeClr>
                </a:solidFill>
                <a:latin typeface="Trebuchet MS" panose="020B0603020202020204" pitchFamily="34" charset="0"/>
                <a:cs typeface="Arial" panose="020B0604020202020204" pitchFamily="34" charset="0"/>
              </a:rPr>
              <a:t>ers</a:t>
            </a:r>
            <a:r>
              <a:rPr spc="20"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to</a:t>
            </a:r>
            <a:r>
              <a:rPr spc="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secur</a:t>
            </a:r>
            <a:r>
              <a:rPr dirty="0">
                <a:solidFill>
                  <a:schemeClr val="tx1">
                    <a:lumMod val="50000"/>
                    <a:lumOff val="50000"/>
                  </a:schemeClr>
                </a:solidFill>
                <a:latin typeface="Trebuchet MS" panose="020B0603020202020204" pitchFamily="34" charset="0"/>
                <a:cs typeface="Arial" panose="020B0604020202020204" pitchFamily="34" charset="0"/>
              </a:rPr>
              <a:t>e</a:t>
            </a:r>
            <a:r>
              <a:rPr spc="15" dirty="0">
                <a:solidFill>
                  <a:schemeClr val="tx1">
                    <a:lumMod val="50000"/>
                    <a:lumOff val="50000"/>
                  </a:schemeClr>
                </a:solidFill>
                <a:latin typeface="Trebuchet MS" panose="020B0603020202020204" pitchFamily="34" charset="0"/>
                <a:cs typeface="Arial" panose="020B0604020202020204" pitchFamily="34" charset="0"/>
              </a:rPr>
              <a:t> </a:t>
            </a:r>
            <a:r>
              <a:rPr lang="en-GB" spc="-5" dirty="0">
                <a:solidFill>
                  <a:schemeClr val="tx1">
                    <a:lumMod val="50000"/>
                    <a:lumOff val="50000"/>
                  </a:schemeClr>
                </a:solidFill>
                <a:latin typeface="Trebuchet MS" panose="020B0603020202020204" pitchFamily="34" charset="0"/>
                <a:cs typeface="Arial" panose="020B0604020202020204" pitchFamily="34" charset="0"/>
              </a:rPr>
              <a:t>supported</a:t>
            </a:r>
            <a:r>
              <a:rPr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internshi</a:t>
            </a:r>
            <a:r>
              <a:rPr dirty="0">
                <a:solidFill>
                  <a:schemeClr val="tx1">
                    <a:lumMod val="50000"/>
                    <a:lumOff val="50000"/>
                  </a:schemeClr>
                </a:solidFill>
                <a:latin typeface="Trebuchet MS" panose="020B0603020202020204" pitchFamily="34" charset="0"/>
                <a:cs typeface="Arial" panose="020B0604020202020204" pitchFamily="34" charset="0"/>
              </a:rPr>
              <a:t>p</a:t>
            </a:r>
            <a:r>
              <a:rPr spc="2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an</a:t>
            </a:r>
            <a:r>
              <a:rPr dirty="0">
                <a:solidFill>
                  <a:schemeClr val="tx1">
                    <a:lumMod val="50000"/>
                    <a:lumOff val="50000"/>
                  </a:schemeClr>
                </a:solidFill>
                <a:latin typeface="Trebuchet MS" panose="020B0603020202020204" pitchFamily="34" charset="0"/>
                <a:cs typeface="Arial" panose="020B0604020202020204" pitchFamily="34" charset="0"/>
              </a:rPr>
              <a:t>d</a:t>
            </a:r>
            <a:r>
              <a:rPr spc="1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a</a:t>
            </a:r>
            <a:r>
              <a:rPr spc="-10" dirty="0">
                <a:solidFill>
                  <a:schemeClr val="tx1">
                    <a:lumMod val="50000"/>
                    <a:lumOff val="50000"/>
                  </a:schemeClr>
                </a:solidFill>
                <a:latin typeface="Trebuchet MS" panose="020B0603020202020204" pitchFamily="34" charset="0"/>
                <a:cs typeface="Arial" panose="020B0604020202020204" pitchFamily="34" charset="0"/>
              </a:rPr>
              <a:t>pp</a:t>
            </a:r>
            <a:r>
              <a:rPr spc="-5" dirty="0">
                <a:solidFill>
                  <a:schemeClr val="tx1">
                    <a:lumMod val="50000"/>
                    <a:lumOff val="50000"/>
                  </a:schemeClr>
                </a:solidFill>
                <a:latin typeface="Trebuchet MS" panose="020B0603020202020204" pitchFamily="34" charset="0"/>
                <a:cs typeface="Arial" panose="020B0604020202020204" pitchFamily="34" charset="0"/>
              </a:rPr>
              <a:t>renticeshi</a:t>
            </a:r>
            <a:r>
              <a:rPr dirty="0">
                <a:solidFill>
                  <a:schemeClr val="tx1">
                    <a:lumMod val="50000"/>
                    <a:lumOff val="50000"/>
                  </a:schemeClr>
                </a:solidFill>
                <a:latin typeface="Trebuchet MS" panose="020B0603020202020204" pitchFamily="34" charset="0"/>
                <a:cs typeface="Arial" panose="020B0604020202020204" pitchFamily="34" charset="0"/>
              </a:rPr>
              <a:t>p</a:t>
            </a:r>
            <a:r>
              <a:rPr spc="50" dirty="0">
                <a:solidFill>
                  <a:schemeClr val="tx1">
                    <a:lumMod val="50000"/>
                    <a:lumOff val="50000"/>
                  </a:schemeClr>
                </a:solidFill>
                <a:latin typeface="Trebuchet MS" panose="020B0603020202020204" pitchFamily="34" charset="0"/>
                <a:cs typeface="Arial" panose="020B0604020202020204" pitchFamily="34" charset="0"/>
              </a:rPr>
              <a:t> </a:t>
            </a:r>
            <a:r>
              <a:rPr spc="-10" dirty="0">
                <a:solidFill>
                  <a:schemeClr val="tx1">
                    <a:lumMod val="50000"/>
                    <a:lumOff val="50000"/>
                  </a:schemeClr>
                </a:solidFill>
                <a:latin typeface="Trebuchet MS" panose="020B0603020202020204" pitchFamily="34" charset="0"/>
                <a:cs typeface="Arial" panose="020B0604020202020204" pitchFamily="34" charset="0"/>
              </a:rPr>
              <a:t>oppo</a:t>
            </a:r>
            <a:r>
              <a:rPr spc="-5" dirty="0">
                <a:solidFill>
                  <a:schemeClr val="tx1">
                    <a:lumMod val="50000"/>
                    <a:lumOff val="50000"/>
                  </a:schemeClr>
                </a:solidFill>
                <a:latin typeface="Trebuchet MS" panose="020B0603020202020204" pitchFamily="34" charset="0"/>
                <a:cs typeface="Arial" panose="020B0604020202020204" pitchFamily="34" charset="0"/>
              </a:rPr>
              <a:t>rtunities</a:t>
            </a:r>
            <a:r>
              <a:rPr spc="4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f</a:t>
            </a:r>
            <a:r>
              <a:rPr spc="-10" dirty="0">
                <a:solidFill>
                  <a:schemeClr val="tx1">
                    <a:lumMod val="50000"/>
                    <a:lumOff val="50000"/>
                  </a:schemeClr>
                </a:solidFill>
                <a:latin typeface="Trebuchet MS" panose="020B0603020202020204" pitchFamily="34" charset="0"/>
                <a:cs typeface="Arial" panose="020B0604020202020204" pitchFamily="34" charset="0"/>
              </a:rPr>
              <a:t>o</a:t>
            </a:r>
            <a:r>
              <a:rPr spc="-5" dirty="0">
                <a:solidFill>
                  <a:schemeClr val="tx1">
                    <a:lumMod val="50000"/>
                    <a:lumOff val="50000"/>
                  </a:schemeClr>
                </a:solidFill>
                <a:latin typeface="Trebuchet MS" panose="020B0603020202020204" pitchFamily="34" charset="0"/>
                <a:cs typeface="Arial" panose="020B0604020202020204" pitchFamily="34" charset="0"/>
              </a:rPr>
              <a:t>r</a:t>
            </a:r>
            <a:r>
              <a:rPr spc="10" dirty="0">
                <a:solidFill>
                  <a:schemeClr val="tx1">
                    <a:lumMod val="50000"/>
                    <a:lumOff val="50000"/>
                  </a:schemeClr>
                </a:solidFill>
                <a:latin typeface="Trebuchet MS" panose="020B0603020202020204" pitchFamily="34" charset="0"/>
                <a:cs typeface="Arial" panose="020B0604020202020204" pitchFamily="34" charset="0"/>
              </a:rPr>
              <a:t> </a:t>
            </a:r>
            <a:r>
              <a:rPr dirty="0">
                <a:solidFill>
                  <a:schemeClr val="tx1">
                    <a:lumMod val="50000"/>
                    <a:lumOff val="50000"/>
                  </a:schemeClr>
                </a:solidFill>
                <a:latin typeface="Trebuchet MS" panose="020B0603020202020204" pitchFamily="34" charset="0"/>
                <a:cs typeface="Arial" panose="020B0604020202020204" pitchFamily="34" charset="0"/>
              </a:rPr>
              <a:t>y</a:t>
            </a:r>
            <a:r>
              <a:rPr spc="-10" dirty="0">
                <a:solidFill>
                  <a:schemeClr val="tx1">
                    <a:lumMod val="50000"/>
                    <a:lumOff val="50000"/>
                  </a:schemeClr>
                </a:solidFill>
                <a:latin typeface="Trebuchet MS" panose="020B0603020202020204" pitchFamily="34" charset="0"/>
                <a:cs typeface="Arial" panose="020B0604020202020204" pitchFamily="34" charset="0"/>
              </a:rPr>
              <a:t>o</a:t>
            </a:r>
            <a:r>
              <a:rPr spc="10" dirty="0">
                <a:solidFill>
                  <a:schemeClr val="tx1">
                    <a:lumMod val="50000"/>
                    <a:lumOff val="50000"/>
                  </a:schemeClr>
                </a:solidFill>
                <a:latin typeface="Trebuchet MS" panose="020B0603020202020204" pitchFamily="34" charset="0"/>
                <a:cs typeface="Arial" panose="020B0604020202020204" pitchFamily="34" charset="0"/>
              </a:rPr>
              <a:t>u</a:t>
            </a:r>
            <a:r>
              <a:rPr spc="-5" dirty="0">
                <a:solidFill>
                  <a:schemeClr val="tx1">
                    <a:lumMod val="50000"/>
                    <a:lumOff val="50000"/>
                  </a:schemeClr>
                </a:solidFill>
                <a:latin typeface="Trebuchet MS" panose="020B0603020202020204" pitchFamily="34" charset="0"/>
                <a:cs typeface="Arial" panose="020B0604020202020204" pitchFamily="34" charset="0"/>
              </a:rPr>
              <a:t>ng</a:t>
            </a:r>
            <a:r>
              <a:rPr dirty="0">
                <a:solidFill>
                  <a:schemeClr val="tx1">
                    <a:lumMod val="50000"/>
                    <a:lumOff val="50000"/>
                  </a:schemeClr>
                </a:solidFill>
                <a:latin typeface="Trebuchet MS" panose="020B0603020202020204" pitchFamily="34" charset="0"/>
                <a:cs typeface="Arial" panose="020B0604020202020204" pitchFamily="34" charset="0"/>
              </a:rPr>
              <a:t> </a:t>
            </a:r>
            <a:r>
              <a:rPr spc="-10" dirty="0">
                <a:solidFill>
                  <a:schemeClr val="tx1">
                    <a:lumMod val="50000"/>
                    <a:lumOff val="50000"/>
                  </a:schemeClr>
                </a:solidFill>
                <a:latin typeface="Trebuchet MS" panose="020B0603020202020204" pitchFamily="34" charset="0"/>
                <a:cs typeface="Arial" panose="020B0604020202020204" pitchFamily="34" charset="0"/>
              </a:rPr>
              <a:t>p</a:t>
            </a:r>
            <a:r>
              <a:rPr spc="-5" dirty="0">
                <a:solidFill>
                  <a:schemeClr val="tx1">
                    <a:lumMod val="50000"/>
                    <a:lumOff val="50000"/>
                  </a:schemeClr>
                </a:solidFill>
                <a:latin typeface="Trebuchet MS" panose="020B0603020202020204" pitchFamily="34" charset="0"/>
                <a:cs typeface="Arial" panose="020B0604020202020204" pitchFamily="34" charset="0"/>
              </a:rPr>
              <a:t>e</a:t>
            </a:r>
            <a:r>
              <a:rPr spc="-10" dirty="0">
                <a:solidFill>
                  <a:schemeClr val="tx1">
                    <a:lumMod val="50000"/>
                    <a:lumOff val="50000"/>
                  </a:schemeClr>
                </a:solidFill>
                <a:latin typeface="Trebuchet MS" panose="020B0603020202020204" pitchFamily="34" charset="0"/>
                <a:cs typeface="Arial" panose="020B0604020202020204" pitchFamily="34" charset="0"/>
              </a:rPr>
              <a:t>op</a:t>
            </a:r>
            <a:r>
              <a:rPr spc="-5" dirty="0">
                <a:solidFill>
                  <a:schemeClr val="tx1">
                    <a:lumMod val="50000"/>
                    <a:lumOff val="50000"/>
                  </a:schemeClr>
                </a:solidFill>
                <a:latin typeface="Trebuchet MS" panose="020B0603020202020204" pitchFamily="34" charset="0"/>
                <a:cs typeface="Arial" panose="020B0604020202020204" pitchFamily="34" charset="0"/>
              </a:rPr>
              <a:t>l</a:t>
            </a:r>
            <a:r>
              <a:rPr dirty="0">
                <a:solidFill>
                  <a:schemeClr val="tx1">
                    <a:lumMod val="50000"/>
                    <a:lumOff val="50000"/>
                  </a:schemeClr>
                </a:solidFill>
                <a:latin typeface="Trebuchet MS" panose="020B0603020202020204" pitchFamily="34" charset="0"/>
                <a:cs typeface="Arial" panose="020B0604020202020204" pitchFamily="34" charset="0"/>
              </a:rPr>
              <a:t>e</a:t>
            </a:r>
            <a:r>
              <a:rPr spc="30" dirty="0">
                <a:solidFill>
                  <a:schemeClr val="tx1">
                    <a:lumMod val="50000"/>
                    <a:lumOff val="50000"/>
                  </a:schemeClr>
                </a:solidFill>
                <a:latin typeface="Trebuchet MS" panose="020B0603020202020204" pitchFamily="34" charset="0"/>
                <a:cs typeface="Arial" panose="020B0604020202020204" pitchFamily="34" charset="0"/>
              </a:rPr>
              <a:t> </a:t>
            </a:r>
            <a:r>
              <a:rPr dirty="0">
                <a:solidFill>
                  <a:schemeClr val="tx1">
                    <a:lumMod val="50000"/>
                    <a:lumOff val="50000"/>
                  </a:schemeClr>
                </a:solidFill>
                <a:latin typeface="Trebuchet MS" panose="020B0603020202020204" pitchFamily="34" charset="0"/>
                <a:cs typeface="Arial" panose="020B0604020202020204" pitchFamily="34" charset="0"/>
              </a:rPr>
              <a:t>w</a:t>
            </a:r>
            <a:r>
              <a:rPr spc="-5" dirty="0">
                <a:solidFill>
                  <a:schemeClr val="tx1">
                    <a:lumMod val="50000"/>
                    <a:lumOff val="50000"/>
                  </a:schemeClr>
                </a:solidFill>
                <a:latin typeface="Trebuchet MS" panose="020B0603020202020204" pitchFamily="34" charset="0"/>
                <a:cs typeface="Arial" panose="020B0604020202020204" pitchFamily="34" charset="0"/>
              </a:rPr>
              <a:t>it</a:t>
            </a:r>
            <a:r>
              <a:rPr dirty="0">
                <a:solidFill>
                  <a:schemeClr val="tx1">
                    <a:lumMod val="50000"/>
                    <a:lumOff val="50000"/>
                  </a:schemeClr>
                </a:solidFill>
                <a:latin typeface="Trebuchet MS" panose="020B0603020202020204" pitchFamily="34" charset="0"/>
                <a:cs typeface="Arial" panose="020B0604020202020204" pitchFamily="34" charset="0"/>
              </a:rPr>
              <a:t>h </a:t>
            </a:r>
            <a:r>
              <a:rPr spc="-10" dirty="0">
                <a:solidFill>
                  <a:schemeClr val="tx1">
                    <a:lumMod val="50000"/>
                    <a:lumOff val="50000"/>
                  </a:schemeClr>
                </a:solidFill>
                <a:latin typeface="Trebuchet MS" panose="020B0603020202020204" pitchFamily="34" charset="0"/>
                <a:cs typeface="Arial" panose="020B0604020202020204" pitchFamily="34" charset="0"/>
              </a:rPr>
              <a:t>d</a:t>
            </a:r>
            <a:r>
              <a:rPr spc="-5" dirty="0">
                <a:solidFill>
                  <a:schemeClr val="tx1">
                    <a:lumMod val="50000"/>
                    <a:lumOff val="50000"/>
                  </a:schemeClr>
                </a:solidFill>
                <a:latin typeface="Trebuchet MS" panose="020B0603020202020204" pitchFamily="34" charset="0"/>
                <a:cs typeface="Arial" panose="020B0604020202020204" pitchFamily="34" charset="0"/>
              </a:rPr>
              <a:t>isa</a:t>
            </a:r>
            <a:r>
              <a:rPr spc="-10" dirty="0">
                <a:solidFill>
                  <a:schemeClr val="tx1">
                    <a:lumMod val="50000"/>
                    <a:lumOff val="50000"/>
                  </a:schemeClr>
                </a:solidFill>
                <a:latin typeface="Trebuchet MS" panose="020B0603020202020204" pitchFamily="34" charset="0"/>
                <a:cs typeface="Arial" panose="020B0604020202020204" pitchFamily="34" charset="0"/>
              </a:rPr>
              <a:t>b</a:t>
            </a:r>
            <a:r>
              <a:rPr spc="-5" dirty="0">
                <a:solidFill>
                  <a:schemeClr val="tx1">
                    <a:lumMod val="50000"/>
                    <a:lumOff val="50000"/>
                  </a:schemeClr>
                </a:solidFill>
                <a:latin typeface="Trebuchet MS" panose="020B0603020202020204" pitchFamily="34" charset="0"/>
                <a:cs typeface="Arial" panose="020B0604020202020204" pitchFamily="34" charset="0"/>
              </a:rPr>
              <a:t>ilities</a:t>
            </a:r>
            <a:endParaRPr lang="en-GB" spc="-5" dirty="0">
              <a:solidFill>
                <a:schemeClr val="tx1">
                  <a:lumMod val="50000"/>
                  <a:lumOff val="50000"/>
                </a:schemeClr>
              </a:solidFill>
              <a:latin typeface="Trebuchet MS" panose="020B0603020202020204" pitchFamily="34" charset="0"/>
              <a:cs typeface="Arial" panose="020B0604020202020204" pitchFamily="34" charset="0"/>
            </a:endParaRPr>
          </a:p>
          <a:p>
            <a:pPr marL="12700" marR="300355">
              <a:lnSpc>
                <a:spcPct val="100000"/>
              </a:lnSpc>
              <a:spcBef>
                <a:spcPts val="575"/>
              </a:spcBef>
              <a:tabLst>
                <a:tab pos="355600" algn="l"/>
              </a:tabLst>
            </a:pPr>
            <a:endParaRPr spc="-5" dirty="0">
              <a:solidFill>
                <a:schemeClr val="tx1">
                  <a:lumMod val="50000"/>
                  <a:lumOff val="50000"/>
                </a:schemeClr>
              </a:solidFill>
              <a:latin typeface="Trebuchet MS" panose="020B0603020202020204" pitchFamily="34" charset="0"/>
              <a:cs typeface="Arial" panose="020B0604020202020204" pitchFamily="34" charset="0"/>
            </a:endParaRPr>
          </a:p>
          <a:p>
            <a:pPr marL="355600" marR="5080" indent="-342900">
              <a:lnSpc>
                <a:spcPct val="100000"/>
              </a:lnSpc>
              <a:spcBef>
                <a:spcPts val="575"/>
              </a:spcBef>
              <a:buChar char="•"/>
              <a:tabLst>
                <a:tab pos="355600" algn="l"/>
              </a:tabLst>
            </a:pPr>
            <a:r>
              <a:rPr dirty="0">
                <a:solidFill>
                  <a:schemeClr val="tx1">
                    <a:lumMod val="50000"/>
                    <a:lumOff val="50000"/>
                  </a:schemeClr>
                </a:solidFill>
                <a:latin typeface="Trebuchet MS" panose="020B0603020202020204" pitchFamily="34" charset="0"/>
                <a:cs typeface="Arial" panose="020B0604020202020204" pitchFamily="34" charset="0"/>
              </a:rPr>
              <a:t>N</a:t>
            </a:r>
            <a:r>
              <a:rPr spc="-5" dirty="0">
                <a:solidFill>
                  <a:schemeClr val="tx1">
                    <a:lumMod val="50000"/>
                    <a:lumOff val="50000"/>
                  </a:schemeClr>
                </a:solidFill>
                <a:latin typeface="Trebuchet MS" panose="020B0603020202020204" pitchFamily="34" charset="0"/>
                <a:cs typeface="Arial" panose="020B0604020202020204" pitchFamily="34" charset="0"/>
              </a:rPr>
              <a:t>e</a:t>
            </a:r>
            <a:r>
              <a:rPr spc="-10" dirty="0">
                <a:solidFill>
                  <a:schemeClr val="tx1">
                    <a:lumMod val="50000"/>
                    <a:lumOff val="50000"/>
                  </a:schemeClr>
                </a:solidFill>
                <a:latin typeface="Trebuchet MS" panose="020B0603020202020204" pitchFamily="34" charset="0"/>
                <a:cs typeface="Arial" panose="020B0604020202020204" pitchFamily="34" charset="0"/>
              </a:rPr>
              <a:t>go</a:t>
            </a:r>
            <a:r>
              <a:rPr spc="-5" dirty="0">
                <a:solidFill>
                  <a:schemeClr val="tx1">
                    <a:lumMod val="50000"/>
                    <a:lumOff val="50000"/>
                  </a:schemeClr>
                </a:solidFill>
                <a:latin typeface="Trebuchet MS" panose="020B0603020202020204" pitchFamily="34" charset="0"/>
                <a:cs typeface="Arial" panose="020B0604020202020204" pitchFamily="34" charset="0"/>
              </a:rPr>
              <a:t>tiating</a:t>
            </a:r>
            <a:r>
              <a:rPr spc="25" dirty="0">
                <a:solidFill>
                  <a:schemeClr val="tx1">
                    <a:lumMod val="50000"/>
                    <a:lumOff val="50000"/>
                  </a:schemeClr>
                </a:solidFill>
                <a:latin typeface="Trebuchet MS" panose="020B0603020202020204" pitchFamily="34" charset="0"/>
                <a:cs typeface="Arial" panose="020B0604020202020204" pitchFamily="34" charset="0"/>
              </a:rPr>
              <a:t> </a:t>
            </a:r>
            <a:r>
              <a:rPr dirty="0">
                <a:solidFill>
                  <a:schemeClr val="tx1">
                    <a:lumMod val="50000"/>
                    <a:lumOff val="50000"/>
                  </a:schemeClr>
                </a:solidFill>
                <a:latin typeface="Trebuchet MS" panose="020B0603020202020204" pitchFamily="34" charset="0"/>
                <a:cs typeface="Arial" panose="020B0604020202020204" pitchFamily="34" charset="0"/>
              </a:rPr>
              <a:t>w</a:t>
            </a:r>
            <a:r>
              <a:rPr spc="-5" dirty="0">
                <a:solidFill>
                  <a:schemeClr val="tx1">
                    <a:lumMod val="50000"/>
                    <a:lumOff val="50000"/>
                  </a:schemeClr>
                </a:solidFill>
                <a:latin typeface="Trebuchet MS" panose="020B0603020202020204" pitchFamily="34" charset="0"/>
                <a:cs typeface="Arial" panose="020B0604020202020204" pitchFamily="34" charset="0"/>
              </a:rPr>
              <a:t>it</a:t>
            </a:r>
            <a:r>
              <a:rPr dirty="0">
                <a:solidFill>
                  <a:schemeClr val="tx1">
                    <a:lumMod val="50000"/>
                    <a:lumOff val="50000"/>
                  </a:schemeClr>
                </a:solidFill>
                <a:latin typeface="Trebuchet MS" panose="020B0603020202020204" pitchFamily="34" charset="0"/>
                <a:cs typeface="Arial" panose="020B0604020202020204" pitchFamily="34" charset="0"/>
              </a:rPr>
              <a:t>h </a:t>
            </a:r>
            <a:r>
              <a:rPr lang="en-GB" dirty="0">
                <a:solidFill>
                  <a:schemeClr val="tx1">
                    <a:lumMod val="50000"/>
                    <a:lumOff val="50000"/>
                  </a:schemeClr>
                </a:solidFill>
                <a:latin typeface="Trebuchet MS" panose="020B0603020202020204" pitchFamily="34" charset="0"/>
                <a:cs typeface="Arial" panose="020B0604020202020204" pitchFamily="34" charset="0"/>
              </a:rPr>
              <a:t>large employers </a:t>
            </a:r>
            <a:r>
              <a:rPr spc="-5" dirty="0">
                <a:solidFill>
                  <a:schemeClr val="tx1">
                    <a:lumMod val="50000"/>
                    <a:lumOff val="50000"/>
                  </a:schemeClr>
                </a:solidFill>
                <a:latin typeface="Trebuchet MS" panose="020B0603020202020204" pitchFamily="34" charset="0"/>
                <a:cs typeface="Arial" panose="020B0604020202020204" pitchFamily="34" charset="0"/>
              </a:rPr>
              <a:t>to</a:t>
            </a:r>
            <a:r>
              <a:rPr spc="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rin</a:t>
            </a:r>
            <a:r>
              <a:rPr spc="-10" dirty="0">
                <a:solidFill>
                  <a:schemeClr val="tx1">
                    <a:lumMod val="50000"/>
                    <a:lumOff val="50000"/>
                  </a:schemeClr>
                </a:solidFill>
                <a:latin typeface="Trebuchet MS" panose="020B0603020202020204" pitchFamily="34" charset="0"/>
                <a:cs typeface="Arial" panose="020B0604020202020204" pitchFamily="34" charset="0"/>
              </a:rPr>
              <a:t>g-</a:t>
            </a:r>
            <a:r>
              <a:rPr spc="-5" dirty="0">
                <a:solidFill>
                  <a:schemeClr val="tx1">
                    <a:lumMod val="50000"/>
                    <a:lumOff val="50000"/>
                  </a:schemeClr>
                </a:solidFill>
                <a:latin typeface="Trebuchet MS" panose="020B0603020202020204" pitchFamily="34" charset="0"/>
                <a:cs typeface="Arial" panose="020B0604020202020204" pitchFamily="34" charset="0"/>
              </a:rPr>
              <a:t>fen</a:t>
            </a:r>
            <a:r>
              <a:rPr spc="15" dirty="0">
                <a:solidFill>
                  <a:schemeClr val="tx1">
                    <a:lumMod val="50000"/>
                    <a:lumOff val="50000"/>
                  </a:schemeClr>
                </a:solidFill>
                <a:latin typeface="Trebuchet MS" panose="020B0603020202020204" pitchFamily="34" charset="0"/>
                <a:cs typeface="Arial" panose="020B0604020202020204" pitchFamily="34" charset="0"/>
              </a:rPr>
              <a:t>c</a:t>
            </a:r>
            <a:r>
              <a:rPr dirty="0">
                <a:solidFill>
                  <a:schemeClr val="tx1">
                    <a:lumMod val="50000"/>
                    <a:lumOff val="50000"/>
                  </a:schemeClr>
                </a:solidFill>
                <a:latin typeface="Trebuchet MS" panose="020B0603020202020204" pitchFamily="34" charset="0"/>
                <a:cs typeface="Arial" panose="020B0604020202020204" pitchFamily="34" charset="0"/>
              </a:rPr>
              <a:t>e</a:t>
            </a:r>
            <a:r>
              <a:rPr spc="30" dirty="0">
                <a:solidFill>
                  <a:schemeClr val="tx1">
                    <a:lumMod val="50000"/>
                    <a:lumOff val="50000"/>
                  </a:schemeClr>
                </a:solidFill>
                <a:latin typeface="Trebuchet MS" panose="020B0603020202020204" pitchFamily="34" charset="0"/>
                <a:cs typeface="Arial" panose="020B0604020202020204" pitchFamily="34" charset="0"/>
              </a:rPr>
              <a:t> </a:t>
            </a:r>
            <a:r>
              <a:rPr dirty="0">
                <a:solidFill>
                  <a:schemeClr val="tx1">
                    <a:lumMod val="50000"/>
                    <a:lumOff val="50000"/>
                  </a:schemeClr>
                </a:solidFill>
                <a:latin typeface="Trebuchet MS" panose="020B0603020202020204" pitchFamily="34" charset="0"/>
                <a:cs typeface="Arial" panose="020B0604020202020204" pitchFamily="34" charset="0"/>
              </a:rPr>
              <a:t>a </a:t>
            </a:r>
            <a:r>
              <a:rPr spc="-5" dirty="0">
                <a:solidFill>
                  <a:schemeClr val="tx1">
                    <a:lumMod val="50000"/>
                    <a:lumOff val="50000"/>
                  </a:schemeClr>
                </a:solidFill>
                <a:latin typeface="Trebuchet MS" panose="020B0603020202020204" pitchFamily="34" charset="0"/>
                <a:cs typeface="Arial" panose="020B0604020202020204" pitchFamily="34" charset="0"/>
              </a:rPr>
              <a:t>num</a:t>
            </a:r>
            <a:r>
              <a:rPr spc="-10" dirty="0">
                <a:solidFill>
                  <a:schemeClr val="tx1">
                    <a:lumMod val="50000"/>
                    <a:lumOff val="50000"/>
                  </a:schemeClr>
                </a:solidFill>
                <a:latin typeface="Trebuchet MS" panose="020B0603020202020204" pitchFamily="34" charset="0"/>
                <a:cs typeface="Arial" panose="020B0604020202020204" pitchFamily="34" charset="0"/>
              </a:rPr>
              <a:t>b</a:t>
            </a:r>
            <a:r>
              <a:rPr spc="-5" dirty="0">
                <a:solidFill>
                  <a:schemeClr val="tx1">
                    <a:lumMod val="50000"/>
                    <a:lumOff val="50000"/>
                  </a:schemeClr>
                </a:solidFill>
                <a:latin typeface="Trebuchet MS" panose="020B0603020202020204" pitchFamily="34" charset="0"/>
                <a:cs typeface="Arial" panose="020B0604020202020204" pitchFamily="34" charset="0"/>
              </a:rPr>
              <a:t>er</a:t>
            </a:r>
            <a:r>
              <a:rPr spc="25" dirty="0">
                <a:solidFill>
                  <a:schemeClr val="tx1">
                    <a:lumMod val="50000"/>
                    <a:lumOff val="50000"/>
                  </a:schemeClr>
                </a:solidFill>
                <a:latin typeface="Trebuchet MS" panose="020B0603020202020204" pitchFamily="34" charset="0"/>
                <a:cs typeface="Arial" panose="020B0604020202020204" pitchFamily="34" charset="0"/>
              </a:rPr>
              <a:t> </a:t>
            </a:r>
            <a:r>
              <a:rPr spc="-10" dirty="0">
                <a:solidFill>
                  <a:schemeClr val="tx1">
                    <a:lumMod val="50000"/>
                    <a:lumOff val="50000"/>
                  </a:schemeClr>
                </a:solidFill>
                <a:latin typeface="Trebuchet MS" panose="020B0603020202020204" pitchFamily="34" charset="0"/>
                <a:cs typeface="Arial" panose="020B0604020202020204" pitchFamily="34" charset="0"/>
              </a:rPr>
              <a:t>o</a:t>
            </a:r>
            <a:r>
              <a:rPr spc="-5" dirty="0">
                <a:solidFill>
                  <a:schemeClr val="tx1">
                    <a:lumMod val="50000"/>
                    <a:lumOff val="50000"/>
                  </a:schemeClr>
                </a:solidFill>
                <a:latin typeface="Trebuchet MS" panose="020B0603020202020204" pitchFamily="34" charset="0"/>
                <a:cs typeface="Arial" panose="020B0604020202020204" pitchFamily="34" charset="0"/>
              </a:rPr>
              <a:t>f </a:t>
            </a:r>
            <a:r>
              <a:rPr spc="-10" dirty="0">
                <a:solidFill>
                  <a:schemeClr val="tx1">
                    <a:lumMod val="50000"/>
                    <a:lumOff val="50000"/>
                  </a:schemeClr>
                </a:solidFill>
                <a:latin typeface="Trebuchet MS" panose="020B0603020202020204" pitchFamily="34" charset="0"/>
                <a:cs typeface="Arial" panose="020B0604020202020204" pitchFamily="34" charset="0"/>
              </a:rPr>
              <a:t>po</a:t>
            </a:r>
            <a:r>
              <a:rPr spc="-5" dirty="0">
                <a:solidFill>
                  <a:schemeClr val="tx1">
                    <a:lumMod val="50000"/>
                    <a:lumOff val="50000"/>
                  </a:schemeClr>
                </a:solidFill>
                <a:latin typeface="Trebuchet MS" panose="020B0603020202020204" pitchFamily="34" charset="0"/>
                <a:cs typeface="Arial" panose="020B0604020202020204" pitchFamily="34" charset="0"/>
              </a:rPr>
              <a:t>tential</a:t>
            </a:r>
            <a:r>
              <a:rPr spc="4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internshi</a:t>
            </a:r>
            <a:r>
              <a:rPr dirty="0">
                <a:solidFill>
                  <a:schemeClr val="tx1">
                    <a:lumMod val="50000"/>
                    <a:lumOff val="50000"/>
                  </a:schemeClr>
                </a:solidFill>
                <a:latin typeface="Trebuchet MS" panose="020B0603020202020204" pitchFamily="34" charset="0"/>
                <a:cs typeface="Arial" panose="020B0604020202020204" pitchFamily="34" charset="0"/>
              </a:rPr>
              <a:t>p</a:t>
            </a:r>
            <a:r>
              <a:rPr spc="25" dirty="0">
                <a:solidFill>
                  <a:schemeClr val="tx1">
                    <a:lumMod val="50000"/>
                    <a:lumOff val="50000"/>
                  </a:schemeClr>
                </a:solidFill>
                <a:latin typeface="Trebuchet MS" panose="020B0603020202020204" pitchFamily="34" charset="0"/>
                <a:cs typeface="Arial" panose="020B0604020202020204" pitchFamily="34" charset="0"/>
              </a:rPr>
              <a:t> </a:t>
            </a:r>
            <a:r>
              <a:rPr spc="-10" dirty="0">
                <a:solidFill>
                  <a:schemeClr val="tx1">
                    <a:lumMod val="50000"/>
                    <a:lumOff val="50000"/>
                  </a:schemeClr>
                </a:solidFill>
                <a:latin typeface="Trebuchet MS" panose="020B0603020202020204" pitchFamily="34" charset="0"/>
                <a:cs typeface="Arial" panose="020B0604020202020204" pitchFamily="34" charset="0"/>
              </a:rPr>
              <a:t>p</a:t>
            </a:r>
            <a:r>
              <a:rPr spc="-5" dirty="0">
                <a:solidFill>
                  <a:schemeClr val="tx1">
                    <a:lumMod val="50000"/>
                    <a:lumOff val="50000"/>
                  </a:schemeClr>
                </a:solidFill>
                <a:latin typeface="Trebuchet MS" panose="020B0603020202020204" pitchFamily="34" charset="0"/>
                <a:cs typeface="Arial" panose="020B0604020202020204" pitchFamily="34" charset="0"/>
              </a:rPr>
              <a:t>lacements</a:t>
            </a:r>
            <a:r>
              <a:rPr spc="30" dirty="0">
                <a:solidFill>
                  <a:schemeClr val="tx1">
                    <a:lumMod val="50000"/>
                    <a:lumOff val="50000"/>
                  </a:schemeClr>
                </a:solidFill>
                <a:latin typeface="Trebuchet MS" panose="020B0603020202020204" pitchFamily="34" charset="0"/>
                <a:cs typeface="Arial" panose="020B0604020202020204" pitchFamily="34" charset="0"/>
              </a:rPr>
              <a:t> </a:t>
            </a:r>
            <a:r>
              <a:rPr dirty="0">
                <a:solidFill>
                  <a:schemeClr val="tx1">
                    <a:lumMod val="50000"/>
                    <a:lumOff val="50000"/>
                  </a:schemeClr>
                </a:solidFill>
                <a:latin typeface="Trebuchet MS" panose="020B0603020202020204" pitchFamily="34" charset="0"/>
                <a:cs typeface="Arial" panose="020B0604020202020204" pitchFamily="34" charset="0"/>
              </a:rPr>
              <a:t>w</a:t>
            </a:r>
            <a:r>
              <a:rPr spc="-5" dirty="0">
                <a:solidFill>
                  <a:schemeClr val="tx1">
                    <a:lumMod val="50000"/>
                    <a:lumOff val="50000"/>
                  </a:schemeClr>
                </a:solidFill>
                <a:latin typeface="Trebuchet MS" panose="020B0603020202020204" pitchFamily="34" charset="0"/>
                <a:cs typeface="Arial" panose="020B0604020202020204" pitchFamily="34" charset="0"/>
              </a:rPr>
              <a:t>hic</a:t>
            </a:r>
            <a:r>
              <a:rPr dirty="0">
                <a:solidFill>
                  <a:schemeClr val="tx1">
                    <a:lumMod val="50000"/>
                    <a:lumOff val="50000"/>
                  </a:schemeClr>
                </a:solidFill>
                <a:latin typeface="Trebuchet MS" panose="020B0603020202020204" pitchFamily="34" charset="0"/>
                <a:cs typeface="Arial" panose="020B0604020202020204" pitchFamily="34" charset="0"/>
              </a:rPr>
              <a:t>h w</a:t>
            </a:r>
            <a:r>
              <a:rPr spc="-10" dirty="0">
                <a:solidFill>
                  <a:schemeClr val="tx1">
                    <a:lumMod val="50000"/>
                    <a:lumOff val="50000"/>
                  </a:schemeClr>
                </a:solidFill>
                <a:latin typeface="Trebuchet MS" panose="020B0603020202020204" pitchFamily="34" charset="0"/>
                <a:cs typeface="Arial" panose="020B0604020202020204" pitchFamily="34" charset="0"/>
              </a:rPr>
              <a:t>o</a:t>
            </a:r>
            <a:r>
              <a:rPr spc="15" dirty="0">
                <a:solidFill>
                  <a:schemeClr val="tx1">
                    <a:lumMod val="50000"/>
                    <a:lumOff val="50000"/>
                  </a:schemeClr>
                </a:solidFill>
                <a:latin typeface="Trebuchet MS" panose="020B0603020202020204" pitchFamily="34" charset="0"/>
                <a:cs typeface="Arial" panose="020B0604020202020204" pitchFamily="34" charset="0"/>
              </a:rPr>
              <a:t>u</a:t>
            </a:r>
            <a:r>
              <a:rPr spc="-5" dirty="0">
                <a:solidFill>
                  <a:schemeClr val="tx1">
                    <a:lumMod val="50000"/>
                    <a:lumOff val="50000"/>
                  </a:schemeClr>
                </a:solidFill>
                <a:latin typeface="Trebuchet MS" panose="020B0603020202020204" pitchFamily="34" charset="0"/>
                <a:cs typeface="Arial" panose="020B0604020202020204" pitchFamily="34" charset="0"/>
              </a:rPr>
              <a:t>l</a:t>
            </a:r>
            <a:r>
              <a:rPr dirty="0">
                <a:solidFill>
                  <a:schemeClr val="tx1">
                    <a:lumMod val="50000"/>
                    <a:lumOff val="50000"/>
                  </a:schemeClr>
                </a:solidFill>
                <a:latin typeface="Trebuchet MS" panose="020B0603020202020204" pitchFamily="34" charset="0"/>
                <a:cs typeface="Arial" panose="020B0604020202020204" pitchFamily="34" charset="0"/>
              </a:rPr>
              <a:t>d </a:t>
            </a:r>
            <a:r>
              <a:rPr spc="-5" dirty="0">
                <a:solidFill>
                  <a:schemeClr val="tx1">
                    <a:lumMod val="50000"/>
                    <a:lumOff val="50000"/>
                  </a:schemeClr>
                </a:solidFill>
                <a:latin typeface="Trebuchet MS" panose="020B0603020202020204" pitchFamily="34" charset="0"/>
                <a:cs typeface="Arial" panose="020B0604020202020204" pitchFamily="34" charset="0"/>
              </a:rPr>
              <a:t>lea</a:t>
            </a:r>
            <a:r>
              <a:rPr dirty="0">
                <a:solidFill>
                  <a:schemeClr val="tx1">
                    <a:lumMod val="50000"/>
                    <a:lumOff val="50000"/>
                  </a:schemeClr>
                </a:solidFill>
                <a:latin typeface="Trebuchet MS" panose="020B0603020202020204" pitchFamily="34" charset="0"/>
                <a:cs typeface="Arial" panose="020B0604020202020204" pitchFamily="34" charset="0"/>
              </a:rPr>
              <a:t>d</a:t>
            </a:r>
            <a:r>
              <a:rPr spc="1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to</a:t>
            </a:r>
            <a:r>
              <a:rPr spc="5" dirty="0">
                <a:solidFill>
                  <a:schemeClr val="tx1">
                    <a:lumMod val="50000"/>
                    <a:lumOff val="50000"/>
                  </a:schemeClr>
                </a:solidFill>
                <a:latin typeface="Trebuchet MS" panose="020B0603020202020204" pitchFamily="34" charset="0"/>
                <a:cs typeface="Arial" panose="020B0604020202020204" pitchFamily="34" charset="0"/>
              </a:rPr>
              <a:t> </a:t>
            </a:r>
            <a:r>
              <a:rPr dirty="0">
                <a:solidFill>
                  <a:schemeClr val="tx1">
                    <a:lumMod val="50000"/>
                    <a:lumOff val="50000"/>
                  </a:schemeClr>
                </a:solidFill>
                <a:latin typeface="Trebuchet MS" panose="020B0603020202020204" pitchFamily="34" charset="0"/>
                <a:cs typeface="Arial" panose="020B0604020202020204" pitchFamily="34" charset="0"/>
              </a:rPr>
              <a:t>a</a:t>
            </a:r>
            <a:r>
              <a:rPr spc="-5" dirty="0">
                <a:solidFill>
                  <a:schemeClr val="tx1">
                    <a:lumMod val="50000"/>
                    <a:lumOff val="50000"/>
                  </a:schemeClr>
                </a:solidFill>
                <a:latin typeface="Trebuchet MS" panose="020B0603020202020204" pitchFamily="34" charset="0"/>
                <a:cs typeface="Arial" panose="020B0604020202020204" pitchFamily="34" charset="0"/>
              </a:rPr>
              <a:t> </a:t>
            </a:r>
            <a:r>
              <a:rPr spc="-10" dirty="0">
                <a:solidFill>
                  <a:schemeClr val="tx1">
                    <a:lumMod val="50000"/>
                    <a:lumOff val="50000"/>
                  </a:schemeClr>
                </a:solidFill>
                <a:latin typeface="Trebuchet MS" panose="020B0603020202020204" pitchFamily="34" charset="0"/>
                <a:cs typeface="Arial" panose="020B0604020202020204" pitchFamily="34" charset="0"/>
              </a:rPr>
              <a:t>p</a:t>
            </a:r>
            <a:r>
              <a:rPr spc="-5" dirty="0">
                <a:solidFill>
                  <a:schemeClr val="tx1">
                    <a:lumMod val="50000"/>
                    <a:lumOff val="50000"/>
                  </a:schemeClr>
                </a:solidFill>
                <a:latin typeface="Trebuchet MS" panose="020B0603020202020204" pitchFamily="34" charset="0"/>
                <a:cs typeface="Arial" panose="020B0604020202020204" pitchFamily="34" charset="0"/>
              </a:rPr>
              <a:t>ai</a:t>
            </a:r>
            <a:r>
              <a:rPr dirty="0">
                <a:solidFill>
                  <a:schemeClr val="tx1">
                    <a:lumMod val="50000"/>
                    <a:lumOff val="50000"/>
                  </a:schemeClr>
                </a:solidFill>
                <a:latin typeface="Trebuchet MS" panose="020B0603020202020204" pitchFamily="34" charset="0"/>
                <a:cs typeface="Arial" panose="020B0604020202020204" pitchFamily="34" charset="0"/>
              </a:rPr>
              <a:t>d</a:t>
            </a:r>
            <a:r>
              <a:rPr spc="15" dirty="0">
                <a:solidFill>
                  <a:schemeClr val="tx1">
                    <a:lumMod val="50000"/>
                    <a:lumOff val="50000"/>
                  </a:schemeClr>
                </a:solidFill>
                <a:latin typeface="Trebuchet MS" panose="020B0603020202020204" pitchFamily="34" charset="0"/>
                <a:cs typeface="Arial" panose="020B0604020202020204" pitchFamily="34" charset="0"/>
              </a:rPr>
              <a:t> </a:t>
            </a:r>
            <a:r>
              <a:rPr spc="-5" dirty="0">
                <a:solidFill>
                  <a:schemeClr val="tx1">
                    <a:lumMod val="50000"/>
                    <a:lumOff val="50000"/>
                  </a:schemeClr>
                </a:solidFill>
                <a:latin typeface="Trebuchet MS" panose="020B0603020202020204" pitchFamily="34" charset="0"/>
                <a:cs typeface="Arial" panose="020B0604020202020204" pitchFamily="34" charset="0"/>
              </a:rPr>
              <a:t>a</a:t>
            </a:r>
            <a:r>
              <a:rPr spc="-10" dirty="0">
                <a:solidFill>
                  <a:schemeClr val="tx1">
                    <a:lumMod val="50000"/>
                    <a:lumOff val="50000"/>
                  </a:schemeClr>
                </a:solidFill>
                <a:latin typeface="Trebuchet MS" panose="020B0603020202020204" pitchFamily="34" charset="0"/>
                <a:cs typeface="Arial" panose="020B0604020202020204" pitchFamily="34" charset="0"/>
              </a:rPr>
              <a:t>pp</a:t>
            </a:r>
            <a:r>
              <a:rPr spc="-5" dirty="0">
                <a:solidFill>
                  <a:schemeClr val="tx1">
                    <a:lumMod val="50000"/>
                    <a:lumOff val="50000"/>
                  </a:schemeClr>
                </a:solidFill>
                <a:latin typeface="Trebuchet MS" panose="020B0603020202020204" pitchFamily="34" charset="0"/>
                <a:cs typeface="Arial" panose="020B0604020202020204" pitchFamily="34" charset="0"/>
              </a:rPr>
              <a:t>renticeshi</a:t>
            </a:r>
            <a:r>
              <a:rPr dirty="0">
                <a:solidFill>
                  <a:schemeClr val="tx1">
                    <a:lumMod val="50000"/>
                    <a:lumOff val="50000"/>
                  </a:schemeClr>
                </a:solidFill>
                <a:latin typeface="Trebuchet MS" panose="020B0603020202020204" pitchFamily="34" charset="0"/>
                <a:cs typeface="Arial" panose="020B0604020202020204" pitchFamily="34" charset="0"/>
              </a:rPr>
              <a:t>p</a:t>
            </a:r>
            <a:r>
              <a:rPr lang="en-GB" dirty="0">
                <a:solidFill>
                  <a:schemeClr val="tx1">
                    <a:lumMod val="50000"/>
                    <a:lumOff val="50000"/>
                  </a:schemeClr>
                </a:solidFill>
                <a:latin typeface="Trebuchet MS" panose="020B0603020202020204" pitchFamily="34" charset="0"/>
                <a:cs typeface="Arial" panose="020B0604020202020204" pitchFamily="34" charset="0"/>
              </a:rPr>
              <a:t> or job carved part-time role</a:t>
            </a:r>
            <a:endParaRPr dirty="0">
              <a:solidFill>
                <a:schemeClr val="tx1">
                  <a:lumMod val="50000"/>
                  <a:lumOff val="50000"/>
                </a:schemeClr>
              </a:solidFill>
              <a:latin typeface="Trebuchet MS" panose="020B0603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82A42EA-27E3-4C57-8BD9-89C08182ECEF}"/>
              </a:ext>
            </a:extLst>
          </p:cNvPr>
          <p:cNvPicPr>
            <a:picLocks noChangeAspect="1"/>
          </p:cNvPicPr>
          <p:nvPr/>
        </p:nvPicPr>
        <p:blipFill rotWithShape="1">
          <a:blip r:embed="rId3">
            <a:extLst>
              <a:ext uri="{28A0092B-C50C-407E-A947-70E740481C1C}">
                <a14:useLocalDpi xmlns:a14="http://schemas.microsoft.com/office/drawing/2010/main" val="0"/>
              </a:ext>
            </a:extLst>
          </a:blip>
          <a:srcRect t="23080" b="22173"/>
          <a:stretch/>
        </p:blipFill>
        <p:spPr>
          <a:xfrm>
            <a:off x="5843401" y="534332"/>
            <a:ext cx="3925458" cy="2228226"/>
          </a:xfrm>
          <a:prstGeom prst="rect">
            <a:avLst/>
          </a:prstGeom>
        </p:spPr>
      </p:pic>
      <p:sp>
        <p:nvSpPr>
          <p:cNvPr id="10" name="object 5">
            <a:extLst>
              <a:ext uri="{FF2B5EF4-FFF2-40B4-BE49-F238E27FC236}">
                <a16:creationId xmlns:a16="http://schemas.microsoft.com/office/drawing/2014/main" id="{FAC6B876-8C0E-4A06-9E9C-7A5640A0105A}"/>
              </a:ext>
            </a:extLst>
          </p:cNvPr>
          <p:cNvSpPr/>
          <p:nvPr/>
        </p:nvSpPr>
        <p:spPr>
          <a:xfrm>
            <a:off x="7991523" y="1092509"/>
            <a:ext cx="921249" cy="35325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50C8-9C03-4209-93DC-5E733EFE821A}"/>
              </a:ext>
            </a:extLst>
          </p:cNvPr>
          <p:cNvSpPr>
            <a:spLocks noGrp="1"/>
          </p:cNvSpPr>
          <p:nvPr>
            <p:ph type="ctrTitle"/>
          </p:nvPr>
        </p:nvSpPr>
        <p:spPr>
          <a:xfrm>
            <a:off x="375095" y="1041699"/>
            <a:ext cx="4468664" cy="419103"/>
          </a:xfrm>
        </p:spPr>
        <p:txBody>
          <a:bodyPr>
            <a:noAutofit/>
          </a:bodyPr>
          <a:lstStyle/>
          <a:p>
            <a:r>
              <a:rPr lang="en-GB" sz="350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Partnership Working </a:t>
            </a:r>
          </a:p>
        </p:txBody>
      </p:sp>
      <p:sp>
        <p:nvSpPr>
          <p:cNvPr id="3" name="Subtitle 2">
            <a:extLst>
              <a:ext uri="{FF2B5EF4-FFF2-40B4-BE49-F238E27FC236}">
                <a16:creationId xmlns:a16="http://schemas.microsoft.com/office/drawing/2014/main" id="{26A0FC5A-569B-452F-907F-8FF305B2516D}"/>
              </a:ext>
            </a:extLst>
          </p:cNvPr>
          <p:cNvSpPr>
            <a:spLocks noGrp="1"/>
          </p:cNvSpPr>
          <p:nvPr>
            <p:ph type="subTitle" idx="1"/>
          </p:nvPr>
        </p:nvSpPr>
        <p:spPr>
          <a:xfrm>
            <a:off x="6084938" y="6057708"/>
            <a:ext cx="4140014" cy="539828"/>
          </a:xfrm>
        </p:spPr>
        <p:txBody>
          <a:bodyPr/>
          <a:lstStyle/>
          <a:p>
            <a:pPr>
              <a:spcBef>
                <a:spcPct val="0"/>
              </a:spcBef>
            </a:pPr>
            <a:r>
              <a:rPr lang="en-GB" sz="350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Supported Internships</a:t>
            </a:r>
          </a:p>
        </p:txBody>
      </p:sp>
      <p:graphicFrame>
        <p:nvGraphicFramePr>
          <p:cNvPr id="4" name="Diagram 3">
            <a:extLst>
              <a:ext uri="{FF2B5EF4-FFF2-40B4-BE49-F238E27FC236}">
                <a16:creationId xmlns:a16="http://schemas.microsoft.com/office/drawing/2014/main" id="{BDCDFD49-6F44-454D-B10B-53FCAE74EA67}"/>
              </a:ext>
            </a:extLst>
          </p:cNvPr>
          <p:cNvGraphicFramePr/>
          <p:nvPr/>
        </p:nvGraphicFramePr>
        <p:xfrm>
          <a:off x="1782234" y="1460801"/>
          <a:ext cx="7128933" cy="4752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818D0C1-67B4-42B5-9015-9B89AD2D5B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5286" y="850315"/>
            <a:ext cx="2601716" cy="1103245"/>
          </a:xfrm>
          <a:prstGeom prst="rect">
            <a:avLst/>
          </a:prstGeom>
        </p:spPr>
      </p:pic>
    </p:spTree>
    <p:extLst>
      <p:ext uri="{BB962C8B-B14F-4D97-AF65-F5344CB8AC3E}">
        <p14:creationId xmlns:p14="http://schemas.microsoft.com/office/powerpoint/2010/main" val="207582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168" y="2583554"/>
            <a:ext cx="3410920" cy="148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p:cNvSpPr>
            <a:spLocks noGrp="1" noChangeArrowheads="1"/>
          </p:cNvSpPr>
          <p:nvPr>
            <p:ph type="subTitle" idx="1"/>
          </p:nvPr>
        </p:nvSpPr>
        <p:spPr>
          <a:xfrm>
            <a:off x="2994040" y="1058261"/>
            <a:ext cx="2244210" cy="271293"/>
          </a:xfrm>
          <a:solidFill>
            <a:srgbClr val="CCFFCC"/>
          </a:solidFill>
        </p:spPr>
        <p:txBody>
          <a:bodyPr>
            <a:spAutoFit/>
          </a:bodyPr>
          <a:lstStyle/>
          <a:p>
            <a:pPr eaLnBrk="1" hangingPunct="1">
              <a:buFont typeface="Arial" charset="0"/>
              <a:buNone/>
              <a:defRPr/>
            </a:pPr>
            <a:r>
              <a:rPr lang="en-GB" sz="1763" b="1" dirty="0">
                <a:solidFill>
                  <a:schemeClr val="tx1"/>
                </a:solidFill>
                <a:cs typeface="Tahoma" pitchFamily="34" charset="0"/>
              </a:rPr>
              <a:t>Day Opportunities </a:t>
            </a:r>
          </a:p>
        </p:txBody>
      </p:sp>
      <p:sp>
        <p:nvSpPr>
          <p:cNvPr id="12" name="TextBox 20"/>
          <p:cNvSpPr txBox="1">
            <a:spLocks noChangeArrowheads="1"/>
          </p:cNvSpPr>
          <p:nvPr/>
        </p:nvSpPr>
        <p:spPr bwMode="auto">
          <a:xfrm>
            <a:off x="576661" y="4591624"/>
            <a:ext cx="9713250" cy="577146"/>
          </a:xfrm>
          <a:prstGeom prst="rect">
            <a:avLst/>
          </a:prstGeom>
          <a:solidFill>
            <a:srgbClr val="FFCCCC"/>
          </a:solidFill>
          <a:ln>
            <a:noFill/>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Font typeface="Arial" charset="0"/>
              <a:buNone/>
              <a:defRPr/>
            </a:pPr>
            <a:r>
              <a:rPr lang="en-GB" sz="1432" dirty="0">
                <a:latin typeface="+mn-lt"/>
                <a:cs typeface="Tahoma" pitchFamily="34" charset="0"/>
              </a:rPr>
              <a:t>Person Centred Initial Assessment involving Circle of Support carried out with Enable Employment Specialist </a:t>
            </a:r>
          </a:p>
          <a:p>
            <a:pPr algn="ctr" eaLnBrk="1" hangingPunct="1">
              <a:spcBef>
                <a:spcPct val="20000"/>
              </a:spcBef>
              <a:buFont typeface="Arial" charset="0"/>
              <a:buNone/>
              <a:defRPr/>
            </a:pPr>
            <a:r>
              <a:rPr lang="en-GB" sz="1432" dirty="0">
                <a:latin typeface="+mn-lt"/>
                <a:cs typeface="Tahoma" pitchFamily="34" charset="0"/>
              </a:rPr>
              <a:t>Vocational Profile started  </a:t>
            </a:r>
          </a:p>
        </p:txBody>
      </p:sp>
      <p:sp>
        <p:nvSpPr>
          <p:cNvPr id="14" name="TextBox 20"/>
          <p:cNvSpPr txBox="1">
            <a:spLocks noChangeArrowheads="1"/>
          </p:cNvSpPr>
          <p:nvPr/>
        </p:nvSpPr>
        <p:spPr bwMode="auto">
          <a:xfrm>
            <a:off x="576660" y="5312290"/>
            <a:ext cx="9721997" cy="312714"/>
          </a:xfrm>
          <a:prstGeom prst="rect">
            <a:avLst/>
          </a:prstGeom>
          <a:solidFill>
            <a:srgbClr val="FFCCCC"/>
          </a:solidFill>
          <a:ln>
            <a:noFill/>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Font typeface="Arial" charset="0"/>
              <a:buNone/>
              <a:defRPr/>
            </a:pPr>
            <a:r>
              <a:rPr lang="en-GB" sz="1432" dirty="0">
                <a:latin typeface="+mn-lt"/>
                <a:cs typeface="Tahoma" pitchFamily="34" charset="0"/>
              </a:rPr>
              <a:t>CV Building / Interview preparation / Benefit situation clarified </a:t>
            </a:r>
          </a:p>
        </p:txBody>
      </p:sp>
      <p:sp>
        <p:nvSpPr>
          <p:cNvPr id="16" name="Rectangle 4"/>
          <p:cNvSpPr>
            <a:spLocks noChangeArrowheads="1"/>
          </p:cNvSpPr>
          <p:nvPr/>
        </p:nvSpPr>
        <p:spPr bwMode="auto">
          <a:xfrm>
            <a:off x="8596694" y="3820231"/>
            <a:ext cx="1023277" cy="52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GB" sz="1432">
              <a:cs typeface="Tahoma" pitchFamily="34" charset="0"/>
            </a:endParaRPr>
          </a:p>
        </p:txBody>
      </p:sp>
      <p:sp>
        <p:nvSpPr>
          <p:cNvPr id="2057" name="Title 1"/>
          <p:cNvSpPr txBox="1">
            <a:spLocks/>
          </p:cNvSpPr>
          <p:nvPr/>
        </p:nvSpPr>
        <p:spPr bwMode="auto">
          <a:xfrm>
            <a:off x="564416" y="342841"/>
            <a:ext cx="9618795" cy="3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n-GB" sz="1873" b="1" dirty="0">
                <a:solidFill>
                  <a:srgbClr val="9966FF"/>
                </a:solidFill>
                <a:latin typeface="+mn-lt"/>
                <a:cs typeface="Tahoma" pitchFamily="34" charset="0"/>
              </a:rPr>
              <a:t>Process for referrals to Shropshire’s Enable’s Disability Supported Employment Service</a:t>
            </a:r>
          </a:p>
        </p:txBody>
      </p:sp>
      <p:sp>
        <p:nvSpPr>
          <p:cNvPr id="2058" name="TextBox 10"/>
          <p:cNvSpPr txBox="1">
            <a:spLocks noChangeArrowheads="1"/>
          </p:cNvSpPr>
          <p:nvPr/>
        </p:nvSpPr>
        <p:spPr bwMode="auto">
          <a:xfrm>
            <a:off x="6460934" y="2704247"/>
            <a:ext cx="2419129" cy="127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n-GB" sz="1543" dirty="0">
                <a:latin typeface="+mn-lt"/>
              </a:rPr>
              <a:t>If paid work is not required Enable to discuss with the referrer and explore Personal Budget possibilities if appropriate </a:t>
            </a:r>
          </a:p>
        </p:txBody>
      </p:sp>
      <p:sp>
        <p:nvSpPr>
          <p:cNvPr id="19" name="TextBox 20"/>
          <p:cNvSpPr txBox="1">
            <a:spLocks noChangeArrowheads="1"/>
          </p:cNvSpPr>
          <p:nvPr/>
        </p:nvSpPr>
        <p:spPr bwMode="auto">
          <a:xfrm rot="10800000" flipV="1">
            <a:off x="2411560" y="5836119"/>
            <a:ext cx="4362479" cy="1570879"/>
          </a:xfrm>
          <a:prstGeom prst="rect">
            <a:avLst/>
          </a:prstGeom>
          <a:solidFill>
            <a:srgbClr val="FFCCCC"/>
          </a:solidFill>
          <a:ln>
            <a:noFill/>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defRPr/>
            </a:pPr>
            <a:r>
              <a:rPr lang="en-GB" sz="1543" b="1" dirty="0">
                <a:latin typeface="+mn-lt"/>
                <a:cs typeface="Tahoma" pitchFamily="34" charset="0"/>
              </a:rPr>
              <a:t>In work support: </a:t>
            </a:r>
          </a:p>
          <a:p>
            <a:pPr marL="314868" indent="-314868" eaLnBrk="1" hangingPunct="1">
              <a:spcBef>
                <a:spcPct val="20000"/>
              </a:spcBef>
              <a:buFont typeface="Arial" pitchFamily="34" charset="0"/>
              <a:buChar char="•"/>
              <a:defRPr/>
            </a:pPr>
            <a:r>
              <a:rPr lang="en-GB" sz="1322" dirty="0">
                <a:latin typeface="+mn-lt"/>
                <a:cs typeface="Tahoma" pitchFamily="34" charset="0"/>
              </a:rPr>
              <a:t>Travel Training </a:t>
            </a:r>
          </a:p>
          <a:p>
            <a:pPr marL="314868" indent="-314868" eaLnBrk="1" hangingPunct="1">
              <a:spcBef>
                <a:spcPct val="20000"/>
              </a:spcBef>
              <a:buFont typeface="Arial" pitchFamily="34" charset="0"/>
              <a:buChar char="•"/>
              <a:defRPr/>
            </a:pPr>
            <a:r>
              <a:rPr lang="en-GB" sz="1322" dirty="0">
                <a:latin typeface="+mn-lt"/>
                <a:cs typeface="Tahoma" pitchFamily="34" charset="0"/>
              </a:rPr>
              <a:t>Job coaching</a:t>
            </a:r>
          </a:p>
          <a:p>
            <a:pPr marL="314868" indent="-314868" eaLnBrk="1" hangingPunct="1">
              <a:spcBef>
                <a:spcPct val="20000"/>
              </a:spcBef>
              <a:buFont typeface="Arial" pitchFamily="34" charset="0"/>
              <a:buChar char="•"/>
              <a:defRPr/>
            </a:pPr>
            <a:r>
              <a:rPr lang="en-GB" sz="1322" dirty="0">
                <a:latin typeface="+mn-lt"/>
                <a:cs typeface="Tahoma" pitchFamily="34" charset="0"/>
              </a:rPr>
              <a:t>Reviews </a:t>
            </a:r>
          </a:p>
          <a:p>
            <a:pPr marL="314868" indent="-314868" eaLnBrk="1" hangingPunct="1">
              <a:spcBef>
                <a:spcPct val="20000"/>
              </a:spcBef>
              <a:buFont typeface="Arial" pitchFamily="34" charset="0"/>
              <a:buChar char="•"/>
              <a:defRPr/>
            </a:pPr>
            <a:r>
              <a:rPr lang="en-GB" sz="1322" dirty="0">
                <a:latin typeface="+mn-lt"/>
                <a:cs typeface="Tahoma" pitchFamily="34" charset="0"/>
              </a:rPr>
              <a:t>Retention Work </a:t>
            </a:r>
          </a:p>
          <a:p>
            <a:pPr eaLnBrk="1" hangingPunct="1">
              <a:spcBef>
                <a:spcPct val="20000"/>
              </a:spcBef>
              <a:buFont typeface="Arial" charset="0"/>
              <a:buNone/>
              <a:defRPr/>
            </a:pPr>
            <a:endParaRPr lang="en-GB" sz="1432" dirty="0">
              <a:latin typeface="+mn-lt"/>
              <a:cs typeface="Tahoma" pitchFamily="34" charset="0"/>
            </a:endParaRPr>
          </a:p>
        </p:txBody>
      </p:sp>
      <p:sp>
        <p:nvSpPr>
          <p:cNvPr id="20" name="TextBox 20"/>
          <p:cNvSpPr txBox="1">
            <a:spLocks noChangeArrowheads="1"/>
          </p:cNvSpPr>
          <p:nvPr/>
        </p:nvSpPr>
        <p:spPr bwMode="auto">
          <a:xfrm>
            <a:off x="7485960" y="6482498"/>
            <a:ext cx="2319426" cy="577146"/>
          </a:xfrm>
          <a:prstGeom prst="rect">
            <a:avLst/>
          </a:prstGeom>
          <a:solidFill>
            <a:srgbClr val="FFCCCC"/>
          </a:solidFill>
          <a:ln>
            <a:noFill/>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Font typeface="Arial" charset="0"/>
              <a:buNone/>
              <a:defRPr/>
            </a:pPr>
            <a:r>
              <a:rPr lang="en-GB" sz="1432" dirty="0">
                <a:latin typeface="+mn-lt"/>
                <a:cs typeface="Tahoma" pitchFamily="34" charset="0"/>
              </a:rPr>
              <a:t>Planned withdrawal</a:t>
            </a:r>
          </a:p>
          <a:p>
            <a:pPr algn="ctr" eaLnBrk="1" hangingPunct="1">
              <a:spcBef>
                <a:spcPct val="20000"/>
              </a:spcBef>
              <a:buFont typeface="Arial" charset="0"/>
              <a:buNone/>
              <a:defRPr/>
            </a:pPr>
            <a:endParaRPr lang="en-GB" sz="1432" dirty="0">
              <a:latin typeface="+mn-lt"/>
              <a:cs typeface="Tahoma" pitchFamily="34" charset="0"/>
            </a:endParaRPr>
          </a:p>
        </p:txBody>
      </p:sp>
      <p:sp>
        <p:nvSpPr>
          <p:cNvPr id="21" name="Down Arrow 25"/>
          <p:cNvSpPr>
            <a:spLocks noChangeArrowheads="1"/>
          </p:cNvSpPr>
          <p:nvPr/>
        </p:nvSpPr>
        <p:spPr bwMode="auto">
          <a:xfrm>
            <a:off x="5351948" y="1572522"/>
            <a:ext cx="321851" cy="3027847"/>
          </a:xfrm>
          <a:prstGeom prst="downArrow">
            <a:avLst>
              <a:gd name="adj1" fmla="val 50000"/>
              <a:gd name="adj2" fmla="val 49434"/>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defRPr/>
            </a:pPr>
            <a:endParaRPr lang="en-US" sz="1432">
              <a:cs typeface="Tahoma" pitchFamily="34" charset="0"/>
            </a:endParaRPr>
          </a:p>
        </p:txBody>
      </p:sp>
      <p:sp>
        <p:nvSpPr>
          <p:cNvPr id="22" name="Down Arrow 25"/>
          <p:cNvSpPr>
            <a:spLocks noChangeArrowheads="1"/>
          </p:cNvSpPr>
          <p:nvPr/>
        </p:nvSpPr>
        <p:spPr bwMode="auto">
          <a:xfrm>
            <a:off x="9445052" y="2550319"/>
            <a:ext cx="348088" cy="2043054"/>
          </a:xfrm>
          <a:prstGeom prst="downArrow">
            <a:avLst>
              <a:gd name="adj1" fmla="val 50000"/>
              <a:gd name="adj2" fmla="val 49735"/>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defRPr/>
            </a:pPr>
            <a:endParaRPr lang="en-US" sz="1432">
              <a:cs typeface="Tahoma" pitchFamily="34" charset="0"/>
            </a:endParaRPr>
          </a:p>
        </p:txBody>
      </p:sp>
      <p:sp>
        <p:nvSpPr>
          <p:cNvPr id="23" name="Down Arrow 25"/>
          <p:cNvSpPr>
            <a:spLocks noChangeArrowheads="1"/>
          </p:cNvSpPr>
          <p:nvPr/>
        </p:nvSpPr>
        <p:spPr bwMode="auto">
          <a:xfrm rot="16200000">
            <a:off x="6865872" y="6406408"/>
            <a:ext cx="550994" cy="734660"/>
          </a:xfrm>
          <a:prstGeom prst="downArrow">
            <a:avLst>
              <a:gd name="adj1" fmla="val 50000"/>
              <a:gd name="adj2" fmla="val 50123"/>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defRPr/>
            </a:pPr>
            <a:endParaRPr lang="en-US" sz="1432">
              <a:cs typeface="Tahoma" pitchFamily="34" charset="0"/>
            </a:endParaRPr>
          </a:p>
        </p:txBody>
      </p:sp>
      <p:sp>
        <p:nvSpPr>
          <p:cNvPr id="24" name="Down Arrow 25"/>
          <p:cNvSpPr>
            <a:spLocks noChangeArrowheads="1"/>
          </p:cNvSpPr>
          <p:nvPr/>
        </p:nvSpPr>
        <p:spPr bwMode="auto">
          <a:xfrm>
            <a:off x="1381287" y="2165497"/>
            <a:ext cx="447793" cy="2392892"/>
          </a:xfrm>
          <a:prstGeom prst="downArrow">
            <a:avLst>
              <a:gd name="adj1" fmla="val 50000"/>
              <a:gd name="adj2" fmla="val 49523"/>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defRPr/>
            </a:pPr>
            <a:endParaRPr lang="en-US" sz="1432">
              <a:cs typeface="Tahoma" pitchFamily="34" charset="0"/>
            </a:endParaRPr>
          </a:p>
        </p:txBody>
      </p:sp>
      <p:sp>
        <p:nvSpPr>
          <p:cNvPr id="25" name="Down Arrow 25"/>
          <p:cNvSpPr>
            <a:spLocks noChangeArrowheads="1"/>
          </p:cNvSpPr>
          <p:nvPr/>
        </p:nvSpPr>
        <p:spPr bwMode="auto">
          <a:xfrm>
            <a:off x="5131551" y="5182851"/>
            <a:ext cx="542249" cy="155677"/>
          </a:xfrm>
          <a:prstGeom prst="downArrow">
            <a:avLst>
              <a:gd name="adj1" fmla="val 50000"/>
              <a:gd name="adj2" fmla="val 50148"/>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defRPr/>
            </a:pPr>
            <a:endParaRPr lang="en-US" sz="1432">
              <a:cs typeface="Tahoma" pitchFamily="34" charset="0"/>
            </a:endParaRPr>
          </a:p>
        </p:txBody>
      </p:sp>
      <p:sp>
        <p:nvSpPr>
          <p:cNvPr id="26" name="Down Arrow 25"/>
          <p:cNvSpPr>
            <a:spLocks noChangeArrowheads="1"/>
          </p:cNvSpPr>
          <p:nvPr/>
        </p:nvSpPr>
        <p:spPr bwMode="auto">
          <a:xfrm rot="10800000">
            <a:off x="7538435" y="4066867"/>
            <a:ext cx="390069" cy="526506"/>
          </a:xfrm>
          <a:prstGeom prst="downArrow">
            <a:avLst>
              <a:gd name="adj1" fmla="val 50000"/>
              <a:gd name="adj2" fmla="val 49995"/>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defRPr/>
            </a:pPr>
            <a:endParaRPr lang="en-US" sz="1432">
              <a:cs typeface="Tahoma" pitchFamily="34" charset="0"/>
            </a:endParaRPr>
          </a:p>
        </p:txBody>
      </p:sp>
      <p:sp>
        <p:nvSpPr>
          <p:cNvPr id="30" name="TextBox 20"/>
          <p:cNvSpPr txBox="1">
            <a:spLocks noChangeArrowheads="1"/>
          </p:cNvSpPr>
          <p:nvPr/>
        </p:nvSpPr>
        <p:spPr bwMode="auto">
          <a:xfrm>
            <a:off x="790062" y="1032022"/>
            <a:ext cx="2030809" cy="7367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defRPr/>
            </a:pPr>
            <a:r>
              <a:rPr lang="en-GB" sz="1432" b="1" dirty="0">
                <a:solidFill>
                  <a:schemeClr val="tx1"/>
                </a:solidFill>
                <a:cs typeface="Tahoma" pitchFamily="34" charset="0"/>
              </a:rPr>
              <a:t> </a:t>
            </a:r>
            <a:r>
              <a:rPr lang="en-GB" sz="1763" b="1" dirty="0">
                <a:solidFill>
                  <a:schemeClr val="tx1"/>
                </a:solidFill>
                <a:cs typeface="Tahoma" pitchFamily="34" charset="0"/>
              </a:rPr>
              <a:t>Social Care Team </a:t>
            </a:r>
          </a:p>
          <a:p>
            <a:pPr algn="l" eaLnBrk="1" hangingPunct="1">
              <a:defRPr/>
            </a:pPr>
            <a:r>
              <a:rPr lang="en-GB" sz="1102" dirty="0">
                <a:solidFill>
                  <a:schemeClr val="tx1"/>
                </a:solidFill>
                <a:cs typeface="Tahoma" pitchFamily="34" charset="0"/>
              </a:rPr>
              <a:t>(if person is already open or receiving a Social Care service ) </a:t>
            </a:r>
          </a:p>
        </p:txBody>
      </p:sp>
      <p:sp>
        <p:nvSpPr>
          <p:cNvPr id="36" name="TextBox 20"/>
          <p:cNvSpPr txBox="1">
            <a:spLocks noChangeArrowheads="1"/>
          </p:cNvSpPr>
          <p:nvPr/>
        </p:nvSpPr>
        <p:spPr bwMode="auto">
          <a:xfrm>
            <a:off x="7965238" y="1101990"/>
            <a:ext cx="2254705" cy="12382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GB" altLang="en-US" sz="1432" b="1">
                <a:cs typeface="Tahoma" panose="020B0604030504040204" pitchFamily="34" charset="0"/>
              </a:rPr>
              <a:t>Self Referral / Other Team  </a:t>
            </a:r>
            <a:r>
              <a:rPr lang="en-GB" altLang="en-US" sz="1432">
                <a:cs typeface="Tahoma" panose="020B0604030504040204" pitchFamily="34" charset="0"/>
              </a:rPr>
              <a:t>Contact First Point of Contact </a:t>
            </a:r>
            <a:r>
              <a:rPr lang="en-GB" altLang="en-US" sz="1432" b="1">
                <a:cs typeface="Tahoma" panose="020B0604030504040204" pitchFamily="34" charset="0"/>
              </a:rPr>
              <a:t>0345 6789044 </a:t>
            </a:r>
          </a:p>
          <a:p>
            <a:pPr algn="ctr" eaLnBrk="1" hangingPunct="1">
              <a:buFont typeface="Arial" panose="020B0604020202020204" pitchFamily="34" charset="0"/>
              <a:buNone/>
            </a:pPr>
            <a:r>
              <a:rPr lang="en-GB" altLang="en-US" sz="1432">
                <a:cs typeface="Tahoma" panose="020B0604030504040204" pitchFamily="34" charset="0"/>
              </a:rPr>
              <a:t>to arrange Adult Social Care assessment at a local hub </a:t>
            </a:r>
          </a:p>
        </p:txBody>
      </p:sp>
      <p:sp>
        <p:nvSpPr>
          <p:cNvPr id="2071" name="TextBox 1"/>
          <p:cNvSpPr txBox="1">
            <a:spLocks noChangeArrowheads="1"/>
          </p:cNvSpPr>
          <p:nvPr/>
        </p:nvSpPr>
        <p:spPr bwMode="auto">
          <a:xfrm>
            <a:off x="5358945" y="1091494"/>
            <a:ext cx="2371901" cy="31271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SzPct val="80000"/>
              <a:defRPr/>
            </a:pPr>
            <a:r>
              <a:rPr lang="en-GB" sz="1432" b="1" dirty="0">
                <a:latin typeface="+mn-lt"/>
              </a:rPr>
              <a:t>Autism Hub</a:t>
            </a:r>
          </a:p>
        </p:txBody>
      </p:sp>
      <p:sp>
        <p:nvSpPr>
          <p:cNvPr id="28" name="Down Arrow 25"/>
          <p:cNvSpPr>
            <a:spLocks noChangeArrowheads="1"/>
          </p:cNvSpPr>
          <p:nvPr/>
        </p:nvSpPr>
        <p:spPr bwMode="auto">
          <a:xfrm>
            <a:off x="3887876" y="2135762"/>
            <a:ext cx="269375" cy="2422627"/>
          </a:xfrm>
          <a:prstGeom prst="downArrow">
            <a:avLst>
              <a:gd name="adj1" fmla="val 63320"/>
              <a:gd name="adj2" fmla="val 49523"/>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defRPr/>
            </a:pPr>
            <a:endParaRPr lang="en-US" sz="1432">
              <a:cs typeface="Tahoma" pitchFamily="34" charset="0"/>
            </a:endParaRPr>
          </a:p>
        </p:txBody>
      </p:sp>
      <p:sp>
        <p:nvSpPr>
          <p:cNvPr id="29" name="Down Arrow 25"/>
          <p:cNvSpPr>
            <a:spLocks noChangeArrowheads="1"/>
          </p:cNvSpPr>
          <p:nvPr/>
        </p:nvSpPr>
        <p:spPr bwMode="auto">
          <a:xfrm>
            <a:off x="3763684" y="5613151"/>
            <a:ext cx="516010" cy="269375"/>
          </a:xfrm>
          <a:prstGeom prst="downArrow">
            <a:avLst>
              <a:gd name="adj1" fmla="val 50000"/>
              <a:gd name="adj2" fmla="val 50148"/>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defRPr/>
            </a:pPr>
            <a:endParaRPr lang="en-US" sz="1432">
              <a:cs typeface="Tahoma" pitchFamily="34" charset="0"/>
            </a:endParaRPr>
          </a:p>
        </p:txBody>
      </p:sp>
    </p:spTree>
    <p:extLst>
      <p:ext uri="{BB962C8B-B14F-4D97-AF65-F5344CB8AC3E}">
        <p14:creationId xmlns:p14="http://schemas.microsoft.com/office/powerpoint/2010/main" val="404738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875909" y="6504431"/>
            <a:ext cx="1589532" cy="637031"/>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body" idx="1"/>
          </p:nvPr>
        </p:nvSpPr>
        <p:spPr>
          <a:xfrm>
            <a:off x="1310897" y="2739972"/>
            <a:ext cx="8070343" cy="4514440"/>
          </a:xfrm>
          <a:prstGeom prst="rect">
            <a:avLst/>
          </a:prstGeom>
        </p:spPr>
        <p:txBody>
          <a:bodyPr vert="horz" wrap="square" lIns="0" tIns="103123" rIns="0" bIns="0" rtlCol="0">
            <a:spAutoFit/>
          </a:bodyPr>
          <a:lstStyle/>
          <a:p>
            <a:pPr marL="12700" marR="5080" algn="ctr"/>
            <a:r>
              <a:rPr lang="en-GB" spc="-10" dirty="0">
                <a:solidFill>
                  <a:schemeClr val="tx1"/>
                </a:solidFill>
                <a:latin typeface="Trebuchet MS" panose="020B0603020202020204" pitchFamily="34" charset="0"/>
                <a:cs typeface="Arial" panose="020B0604020202020204" pitchFamily="34" charset="0"/>
              </a:rPr>
              <a:t>Luke completed a supported internship in 2016 and was supported by Enable to secure an inclusive apprenticeship with Edinburgh Woollen Mill.</a:t>
            </a:r>
          </a:p>
          <a:p>
            <a:pPr marL="12700" marR="5080" algn="ctr"/>
            <a:endParaRPr lang="en-GB" spc="-10" dirty="0">
              <a:solidFill>
                <a:schemeClr val="tx1"/>
              </a:solidFill>
              <a:latin typeface="Trebuchet MS" panose="020B0603020202020204" pitchFamily="34" charset="0"/>
              <a:cs typeface="Arial" panose="020B0604020202020204" pitchFamily="34" charset="0"/>
            </a:endParaRPr>
          </a:p>
          <a:p>
            <a:pPr marL="12700" marR="344805" algn="ctr">
              <a:spcBef>
                <a:spcPts val="575"/>
              </a:spcBef>
            </a:pPr>
            <a:r>
              <a:rPr lang="en-GB" spc="-10" dirty="0">
                <a:solidFill>
                  <a:schemeClr val="tx1"/>
                </a:solidFill>
                <a:latin typeface="Trebuchet MS" panose="020B0603020202020204" pitchFamily="34" charset="0"/>
                <a:cs typeface="Arial" panose="020B0604020202020204" pitchFamily="34" charset="0"/>
              </a:rPr>
              <a:t>Enable liaised with the college, sensory inclusion team, the employer and training provider to ensure the right support was in place for him.</a:t>
            </a:r>
          </a:p>
          <a:p>
            <a:pPr marL="12700" marR="344805" algn="ctr">
              <a:spcBef>
                <a:spcPts val="575"/>
              </a:spcBef>
            </a:pPr>
            <a:endParaRPr lang="en-GB" spc="-10" dirty="0">
              <a:solidFill>
                <a:schemeClr val="tx1"/>
              </a:solidFill>
              <a:latin typeface="Trebuchet MS" panose="020B0603020202020204" pitchFamily="34" charset="0"/>
              <a:cs typeface="Arial" panose="020B0604020202020204" pitchFamily="34" charset="0"/>
            </a:endParaRPr>
          </a:p>
          <a:p>
            <a:pPr marL="12700" marR="344805" algn="ctr">
              <a:spcBef>
                <a:spcPts val="575"/>
              </a:spcBef>
            </a:pPr>
            <a:r>
              <a:rPr lang="en-GB" spc="-10" dirty="0">
                <a:solidFill>
                  <a:schemeClr val="tx1"/>
                </a:solidFill>
                <a:latin typeface="Trebuchet MS" panose="020B0603020202020204" pitchFamily="34" charset="0"/>
                <a:cs typeface="Arial" panose="020B0604020202020204" pitchFamily="34" charset="0"/>
              </a:rPr>
              <a:t>Luke has now completed his apprenticeship and is supporting new Supported Interns in his new role</a:t>
            </a:r>
          </a:p>
          <a:p>
            <a:pPr marL="12700" marR="5080">
              <a:lnSpc>
                <a:spcPct val="150000"/>
              </a:lnSpc>
            </a:pPr>
            <a:endParaRPr dirty="0"/>
          </a:p>
        </p:txBody>
      </p:sp>
      <p:sp>
        <p:nvSpPr>
          <p:cNvPr id="9" name="Title 8">
            <a:extLst>
              <a:ext uri="{FF2B5EF4-FFF2-40B4-BE49-F238E27FC236}">
                <a16:creationId xmlns:a16="http://schemas.microsoft.com/office/drawing/2014/main" id="{014305BD-531E-43A5-B766-1CDA648E052A}"/>
              </a:ext>
            </a:extLst>
          </p:cNvPr>
          <p:cNvSpPr>
            <a:spLocks noGrp="1"/>
          </p:cNvSpPr>
          <p:nvPr>
            <p:ph type="title"/>
          </p:nvPr>
        </p:nvSpPr>
        <p:spPr>
          <a:xfrm>
            <a:off x="4279900" y="403110"/>
            <a:ext cx="1905000" cy="1846659"/>
          </a:xfrm>
        </p:spPr>
        <p:txBody>
          <a:bodyPr/>
          <a:lstStyle/>
          <a:p>
            <a:r>
              <a:rPr lang="en-GB" sz="6000" dirty="0">
                <a:solidFill>
                  <a:schemeClr val="bg1"/>
                </a:solidFill>
                <a:latin typeface="Berlin Sans FB" panose="020E0602020502020306" pitchFamily="34" charset="0"/>
              </a:rPr>
              <a:t>LUKE</a:t>
            </a:r>
          </a:p>
        </p:txBody>
      </p:sp>
      <p:pic>
        <p:nvPicPr>
          <p:cNvPr id="1026" name="Picture 2" descr="pic Luke westcarr employer Anne">
            <a:extLst>
              <a:ext uri="{FF2B5EF4-FFF2-40B4-BE49-F238E27FC236}">
                <a16:creationId xmlns:a16="http://schemas.microsoft.com/office/drawing/2014/main" id="{8BF9148B-5CA4-4727-9F15-B28CE7FD5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208" y="414462"/>
            <a:ext cx="4519448" cy="1948144"/>
          </a:xfrm>
          <a:prstGeom prst="roundRect">
            <a:avLst>
              <a:gd name="adj" fmla="val 16667"/>
            </a:avLst>
          </a:prstGeom>
          <a:noFill/>
          <a:ln w="88900" cap="sq" algn="ctr">
            <a:solidFill>
              <a:srgbClr val="FFFFFF"/>
            </a:solidFill>
            <a:round/>
            <a:headEnd/>
            <a:tailEnd/>
          </a:ln>
          <a:effectLst>
            <a:outerShdw blurRad="254000" algn="ctr" rotWithShape="0">
              <a:srgbClr val="000000">
                <a:alpha val="42999"/>
              </a:srgbClr>
            </a:outerShdw>
          </a:effectLst>
          <a:extLst>
            <a:ext uri="{909E8E84-426E-40DD-AFC4-6F175D3DCCD1}">
              <a14:hiddenFill xmlns:a14="http://schemas.microsoft.com/office/drawing/2010/main">
                <a:solidFill>
                  <a:srgbClr val="5B9BD5"/>
                </a:solidFill>
              </a14:hiddenFill>
            </a:ext>
          </a:extLst>
        </p:spPr>
      </p:pic>
    </p:spTree>
    <p:extLst>
      <p:ext uri="{BB962C8B-B14F-4D97-AF65-F5344CB8AC3E}">
        <p14:creationId xmlns:p14="http://schemas.microsoft.com/office/powerpoint/2010/main" val="289975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7875909" y="6472900"/>
            <a:ext cx="1589532" cy="637031"/>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body" idx="1"/>
          </p:nvPr>
        </p:nvSpPr>
        <p:spPr>
          <a:xfrm>
            <a:off x="393700" y="2092126"/>
            <a:ext cx="9753600" cy="4105225"/>
          </a:xfrm>
          <a:prstGeom prst="rect">
            <a:avLst/>
          </a:prstGeom>
        </p:spPr>
        <p:txBody>
          <a:bodyPr vert="horz" wrap="square" lIns="0" tIns="103123" rIns="0" bIns="0" rtlCol="0">
            <a:spAutoFit/>
          </a:bodyPr>
          <a:lstStyle/>
          <a:p>
            <a:r>
              <a:rPr lang="en-GB" sz="2000" b="1" dirty="0">
                <a:solidFill>
                  <a:schemeClr val="tx1"/>
                </a:solidFill>
                <a:latin typeface="Trebuchet MS" panose="020B0603020202020204" pitchFamily="34" charset="0"/>
              </a:rPr>
              <a:t>Jaimie is Shropshire Council’s first </a:t>
            </a:r>
          </a:p>
          <a:p>
            <a:r>
              <a:rPr lang="en-GB" sz="2000" b="1" dirty="0">
                <a:solidFill>
                  <a:schemeClr val="tx1"/>
                </a:solidFill>
                <a:latin typeface="Trebuchet MS" panose="020B0603020202020204" pitchFamily="34" charset="0"/>
              </a:rPr>
              <a:t>inclusive apprentice and he is a great </a:t>
            </a:r>
          </a:p>
          <a:p>
            <a:r>
              <a:rPr lang="en-GB" sz="2000" b="1" dirty="0">
                <a:solidFill>
                  <a:schemeClr val="tx1"/>
                </a:solidFill>
                <a:latin typeface="Trebuchet MS" panose="020B0603020202020204" pitchFamily="34" charset="0"/>
              </a:rPr>
              <a:t>example of how the inclusive apprenticeship </a:t>
            </a:r>
          </a:p>
          <a:p>
            <a:r>
              <a:rPr lang="en-GB" sz="2000" b="1" dirty="0">
                <a:solidFill>
                  <a:schemeClr val="tx1"/>
                </a:solidFill>
                <a:latin typeface="Trebuchet MS" panose="020B0603020202020204" pitchFamily="34" charset="0"/>
              </a:rPr>
              <a:t>opens doors and opportunities.</a:t>
            </a:r>
          </a:p>
          <a:p>
            <a:endParaRPr lang="en-GB" sz="2000" b="1" dirty="0">
              <a:solidFill>
                <a:schemeClr val="tx1"/>
              </a:solidFill>
              <a:latin typeface="Trebuchet MS" panose="020B0603020202020204" pitchFamily="34" charset="0"/>
            </a:endParaRPr>
          </a:p>
          <a:p>
            <a:r>
              <a:rPr lang="en-GB" altLang="en-US" sz="2000" b="1"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Jaimie was travel trained by Enable when he was 16 to attend SCG for a College ready course, he then started his Supported Internship  in the IT team at Shropshire Council  the following year. </a:t>
            </a:r>
          </a:p>
          <a:p>
            <a:r>
              <a:rPr lang="en-GB" altLang="en-US" sz="2000" b="1"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  </a:t>
            </a:r>
          </a:p>
          <a:p>
            <a:r>
              <a:rPr lang="en-GB" altLang="en-US" sz="2000" b="1"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In his 3</a:t>
            </a:r>
            <a:r>
              <a:rPr lang="en-GB" altLang="en-US" sz="2000" b="1" baseline="300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rd</a:t>
            </a:r>
            <a:r>
              <a:rPr lang="en-GB" altLang="en-US" sz="2000" b="1"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 year, at age 18, Jaimie was supported by Enable to progress to the inclusive apprenticeship in the START team at Shropshire Council.  </a:t>
            </a:r>
          </a:p>
          <a:p>
            <a:endParaRPr lang="en-GB" altLang="en-US" sz="2000" b="1" dirty="0">
              <a:solidFill>
                <a:schemeClr val="tx1"/>
              </a:solidFill>
              <a:latin typeface="Trebuchet MS" panose="020B0603020202020204" pitchFamily="34" charset="0"/>
              <a:ea typeface="Calibri" panose="020F0502020204030204" pitchFamily="34" charset="0"/>
              <a:cs typeface="Times New Roman" panose="02020603050405020304" pitchFamily="18" charset="0"/>
            </a:endParaRPr>
          </a:p>
          <a:p>
            <a:r>
              <a:rPr lang="en-GB" altLang="en-US" sz="2000" b="1"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Jaimie has now completed his first year and is making  excellent progress.</a:t>
            </a:r>
          </a:p>
        </p:txBody>
      </p:sp>
      <p:sp>
        <p:nvSpPr>
          <p:cNvPr id="9" name="Title 8">
            <a:extLst>
              <a:ext uri="{FF2B5EF4-FFF2-40B4-BE49-F238E27FC236}">
                <a16:creationId xmlns:a16="http://schemas.microsoft.com/office/drawing/2014/main" id="{5822CD48-9011-4806-85F9-0EC5ACFBD8F7}"/>
              </a:ext>
            </a:extLst>
          </p:cNvPr>
          <p:cNvSpPr>
            <a:spLocks noGrp="1"/>
          </p:cNvSpPr>
          <p:nvPr>
            <p:ph type="title"/>
          </p:nvPr>
        </p:nvSpPr>
        <p:spPr>
          <a:xfrm>
            <a:off x="477160" y="1008691"/>
            <a:ext cx="1828800" cy="677108"/>
          </a:xfrm>
        </p:spPr>
        <p:txBody>
          <a:bodyPr/>
          <a:lstStyle/>
          <a:p>
            <a:r>
              <a:rPr lang="en-GB" b="1" dirty="0">
                <a:latin typeface="Trebuchet MS" panose="020B0603020202020204" pitchFamily="34" charset="0"/>
              </a:rPr>
              <a:t>Jaimie</a:t>
            </a:r>
          </a:p>
        </p:txBody>
      </p:sp>
      <p:pic>
        <p:nvPicPr>
          <p:cNvPr id="10" name="Picture 9">
            <a:extLst>
              <a:ext uri="{FF2B5EF4-FFF2-40B4-BE49-F238E27FC236}">
                <a16:creationId xmlns:a16="http://schemas.microsoft.com/office/drawing/2014/main" id="{F550A066-CA11-4B03-A663-99875CF6A34C}"/>
              </a:ext>
            </a:extLst>
          </p:cNvPr>
          <p:cNvPicPr>
            <a:picLocks noChangeAspect="1"/>
          </p:cNvPicPr>
          <p:nvPr/>
        </p:nvPicPr>
        <p:blipFill>
          <a:blip r:embed="rId3"/>
          <a:stretch>
            <a:fillRect/>
          </a:stretch>
        </p:blipFill>
        <p:spPr>
          <a:xfrm>
            <a:off x="6337300" y="25077"/>
            <a:ext cx="4115157" cy="3261643"/>
          </a:xfrm>
          <a:prstGeom prst="rect">
            <a:avLst/>
          </a:prstGeom>
        </p:spPr>
      </p:pic>
    </p:spTree>
    <p:extLst>
      <p:ext uri="{BB962C8B-B14F-4D97-AF65-F5344CB8AC3E}">
        <p14:creationId xmlns:p14="http://schemas.microsoft.com/office/powerpoint/2010/main" val="354648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AF32-6833-4726-8832-FA9A011BBF22}"/>
              </a:ext>
            </a:extLst>
          </p:cNvPr>
          <p:cNvSpPr>
            <a:spLocks noGrp="1"/>
          </p:cNvSpPr>
          <p:nvPr>
            <p:ph type="title"/>
          </p:nvPr>
        </p:nvSpPr>
        <p:spPr>
          <a:xfrm>
            <a:off x="1447800" y="903350"/>
            <a:ext cx="7797798" cy="677108"/>
          </a:xfrm>
        </p:spPr>
        <p:txBody>
          <a:bodyPr/>
          <a:lstStyle/>
          <a:p>
            <a:endParaRPr lang="en-GB"/>
          </a:p>
        </p:txBody>
      </p:sp>
      <p:pic>
        <p:nvPicPr>
          <p:cNvPr id="5" name="Content Placeholder 4">
            <a:extLst>
              <a:ext uri="{FF2B5EF4-FFF2-40B4-BE49-F238E27FC236}">
                <a16:creationId xmlns:a16="http://schemas.microsoft.com/office/drawing/2014/main" id="{73E8CD36-5515-42FE-AAB7-95A2F7D338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3" y="770731"/>
            <a:ext cx="10693400" cy="6018690"/>
          </a:xfrm>
        </p:spPr>
      </p:pic>
      <p:sp>
        <p:nvSpPr>
          <p:cNvPr id="3" name="Rectangle 2">
            <a:extLst>
              <a:ext uri="{FF2B5EF4-FFF2-40B4-BE49-F238E27FC236}">
                <a16:creationId xmlns:a16="http://schemas.microsoft.com/office/drawing/2014/main" id="{13887A3A-38CB-4F99-8A83-45677FD7145B}"/>
              </a:ext>
            </a:extLst>
          </p:cNvPr>
          <p:cNvSpPr/>
          <p:nvPr/>
        </p:nvSpPr>
        <p:spPr>
          <a:xfrm>
            <a:off x="3948657" y="2222611"/>
            <a:ext cx="1878784" cy="335348"/>
          </a:xfrm>
          <a:prstGeom prst="rect">
            <a:avLst/>
          </a:prstGeom>
        </p:spPr>
        <p:txBody>
          <a:bodyPr wrap="none">
            <a:spAutoFit/>
          </a:bodyPr>
          <a:lstStyle/>
          <a:p>
            <a:r>
              <a:rPr lang="en-GB" sz="1579" dirty="0"/>
              <a:t>“</a:t>
            </a:r>
            <a:r>
              <a:rPr lang="en-GB" sz="1579" b="1" i="1" dirty="0">
                <a:solidFill>
                  <a:srgbClr val="7030A0"/>
                </a:solidFill>
              </a:rPr>
              <a:t>dreams come true”</a:t>
            </a:r>
          </a:p>
        </p:txBody>
      </p:sp>
      <p:sp>
        <p:nvSpPr>
          <p:cNvPr id="4" name="Rectangle 3">
            <a:extLst>
              <a:ext uri="{FF2B5EF4-FFF2-40B4-BE49-F238E27FC236}">
                <a16:creationId xmlns:a16="http://schemas.microsoft.com/office/drawing/2014/main" id="{11F5ED8F-3608-412C-9660-14E0A67698F3}"/>
              </a:ext>
            </a:extLst>
          </p:cNvPr>
          <p:cNvSpPr/>
          <p:nvPr/>
        </p:nvSpPr>
        <p:spPr>
          <a:xfrm>
            <a:off x="168538" y="2418476"/>
            <a:ext cx="10356325" cy="2737801"/>
          </a:xfrm>
          <a:prstGeom prst="rect">
            <a:avLst/>
          </a:prstGeom>
        </p:spPr>
        <p:txBody>
          <a:bodyPr wrap="square">
            <a:spAutoFit/>
          </a:bodyPr>
          <a:lstStyle/>
          <a:p>
            <a:pPr algn="just"/>
            <a:r>
              <a:rPr lang="en-GB" sz="1228" b="1" dirty="0"/>
              <a:t>Georgia's</a:t>
            </a:r>
            <a:r>
              <a:rPr lang="en-GB" sz="1228" dirty="0"/>
              <a:t> passion is horses. Having already been on a work experience placement in a commercial stable, she needed a structured route which made her an attractive candidate for a formal apprenticeship.</a:t>
            </a:r>
          </a:p>
          <a:p>
            <a:pPr algn="just"/>
            <a:endParaRPr lang="en-GB" sz="1228" dirty="0"/>
          </a:p>
          <a:p>
            <a:pPr algn="just"/>
            <a:r>
              <a:rPr lang="en-GB" sz="1228" dirty="0"/>
              <a:t>During the 12 month Supported Internship, Enable worked closely with an established Shropshire riding centre to ensure Georgia received thorough grounding knowledge in stable and yard skills support her gaining an equine apprenticeship and County Training arranged tuition in English and Maths to reach the minimum apprenticeship entry grades. A mentor from Enable was available to spend time alongside her at the stables to support her with any work-related difficulties personal issues such as motivation or clarity of direction.</a:t>
            </a:r>
          </a:p>
          <a:p>
            <a:pPr algn="just"/>
            <a:endParaRPr lang="en-GB" sz="1228" dirty="0"/>
          </a:p>
          <a:p>
            <a:pPr algn="just"/>
            <a:r>
              <a:rPr lang="en-GB" sz="1228" dirty="0"/>
              <a:t>Enable also arranged for a placement one day each week at Lower Bush Farm, which welcomes students with a variety of physical and learning difficulties. This gave her experience working with sheep, chickens, goats, horses, rabbits, guinea pigs, peacocks and even a snake, the latter of which presented a challenge Georgia.</a:t>
            </a:r>
          </a:p>
          <a:p>
            <a:pPr algn="just"/>
            <a:endParaRPr lang="en-GB" sz="1228" dirty="0"/>
          </a:p>
          <a:p>
            <a:pPr algn="just"/>
            <a:r>
              <a:rPr lang="en-GB" sz="1228" dirty="0"/>
              <a:t>Enable encouraged Georgia to apply for an apprenticeship position with an organisation they worked closely with and obtained an introduction and recommendation. </a:t>
            </a:r>
            <a:r>
              <a:rPr lang="en-GB" sz="1228"/>
              <a:t>Following an </a:t>
            </a:r>
            <a:r>
              <a:rPr lang="en-GB" sz="1228" dirty="0"/>
              <a:t>informal interview, Georgia was delighted to be offered an apprenticeship. </a:t>
            </a:r>
          </a:p>
        </p:txBody>
      </p:sp>
      <p:sp>
        <p:nvSpPr>
          <p:cNvPr id="6" name="Rectangle 5">
            <a:extLst>
              <a:ext uri="{FF2B5EF4-FFF2-40B4-BE49-F238E27FC236}">
                <a16:creationId xmlns:a16="http://schemas.microsoft.com/office/drawing/2014/main" id="{AB913620-459B-4515-A020-0015817F3240}"/>
              </a:ext>
            </a:extLst>
          </p:cNvPr>
          <p:cNvSpPr/>
          <p:nvPr/>
        </p:nvSpPr>
        <p:spPr>
          <a:xfrm>
            <a:off x="168192" y="5592612"/>
            <a:ext cx="5346700" cy="1037143"/>
          </a:xfrm>
          <a:prstGeom prst="rect">
            <a:avLst/>
          </a:prstGeom>
        </p:spPr>
        <p:txBody>
          <a:bodyPr>
            <a:spAutoFit/>
          </a:bodyPr>
          <a:lstStyle/>
          <a:p>
            <a:r>
              <a:rPr lang="en-GB" sz="1228" i="1" dirty="0">
                <a:solidFill>
                  <a:srgbClr val="7030A0"/>
                </a:solidFill>
              </a:rPr>
              <a:t>“We had heard very little about Supported Internships until we were visited at home by a representative from "Enable". Our daughter, Georgia has Special Educational Needs and has not had the most academically successful. Enable vet all companies who are totally "on board" with the aims of the internship” </a:t>
            </a:r>
            <a:r>
              <a:rPr lang="en-GB" sz="1228" b="1" dirty="0"/>
              <a:t>Georgia’s Father</a:t>
            </a:r>
          </a:p>
        </p:txBody>
      </p:sp>
      <p:sp>
        <p:nvSpPr>
          <p:cNvPr id="7" name="Rectangle 6">
            <a:extLst>
              <a:ext uri="{FF2B5EF4-FFF2-40B4-BE49-F238E27FC236}">
                <a16:creationId xmlns:a16="http://schemas.microsoft.com/office/drawing/2014/main" id="{2916AE64-FCCE-47AF-84D4-B97FF58E7DB9}"/>
              </a:ext>
            </a:extLst>
          </p:cNvPr>
          <p:cNvSpPr/>
          <p:nvPr/>
        </p:nvSpPr>
        <p:spPr>
          <a:xfrm>
            <a:off x="2318495" y="1290690"/>
            <a:ext cx="5346700" cy="848181"/>
          </a:xfrm>
          <a:prstGeom prst="rect">
            <a:avLst/>
          </a:prstGeom>
        </p:spPr>
        <p:txBody>
          <a:bodyPr>
            <a:spAutoFit/>
          </a:bodyPr>
          <a:lstStyle/>
          <a:p>
            <a:r>
              <a:rPr lang="en-GB" sz="1228" b="1" dirty="0"/>
              <a:t>Georgia comments: </a:t>
            </a:r>
            <a:r>
              <a:rPr lang="en-GB" sz="1228" i="1" dirty="0">
                <a:solidFill>
                  <a:srgbClr val="B323CB"/>
                </a:solidFill>
              </a:rPr>
              <a:t>"Being able to work with horses is a dream come true. Nothing else interests me nearly as much. With the help of my mentors Brendan and Paul I feel I have earned my apprenticeship. It's taken a lot of hard work, often in the cold and wet, and there is a lot more of that ahead but it's worth it”</a:t>
            </a:r>
          </a:p>
        </p:txBody>
      </p:sp>
      <p:sp>
        <p:nvSpPr>
          <p:cNvPr id="8" name="Rectangle 7">
            <a:extLst>
              <a:ext uri="{FF2B5EF4-FFF2-40B4-BE49-F238E27FC236}">
                <a16:creationId xmlns:a16="http://schemas.microsoft.com/office/drawing/2014/main" id="{11E0392B-A7D6-4938-B69A-EE41019DC7E3}"/>
              </a:ext>
            </a:extLst>
          </p:cNvPr>
          <p:cNvSpPr/>
          <p:nvPr/>
        </p:nvSpPr>
        <p:spPr>
          <a:xfrm>
            <a:off x="5555919" y="5548758"/>
            <a:ext cx="5346700" cy="1037143"/>
          </a:xfrm>
          <a:prstGeom prst="rect">
            <a:avLst/>
          </a:prstGeom>
        </p:spPr>
        <p:txBody>
          <a:bodyPr>
            <a:spAutoFit/>
          </a:bodyPr>
          <a:lstStyle/>
          <a:p>
            <a:r>
              <a:rPr lang="en-GB" sz="1228" b="1" dirty="0"/>
              <a:t>Our Involvement</a:t>
            </a:r>
          </a:p>
          <a:p>
            <a:r>
              <a:rPr lang="en-GB" sz="1228" i="1" dirty="0"/>
              <a:t>“Never intrusive, the transition team were always there to support Georgia, enabling her to be a valued and respected member of the team during her placement in her own right, improving in confidence and self-esteem along the way”</a:t>
            </a:r>
            <a:r>
              <a:rPr lang="en-GB" sz="1228" dirty="0"/>
              <a:t> </a:t>
            </a:r>
            <a:r>
              <a:rPr lang="en-GB" sz="1228" b="1" dirty="0"/>
              <a:t>Tracey Newell, Senior Employment Officer</a:t>
            </a:r>
          </a:p>
        </p:txBody>
      </p:sp>
      <p:pic>
        <p:nvPicPr>
          <p:cNvPr id="9" name="Picture 8">
            <a:extLst>
              <a:ext uri="{FF2B5EF4-FFF2-40B4-BE49-F238E27FC236}">
                <a16:creationId xmlns:a16="http://schemas.microsoft.com/office/drawing/2014/main" id="{91B7627A-34CA-4312-B715-0323CD75ED8F}"/>
              </a:ext>
            </a:extLst>
          </p:cNvPr>
          <p:cNvPicPr>
            <a:picLocks noChangeAspect="1"/>
          </p:cNvPicPr>
          <p:nvPr/>
        </p:nvPicPr>
        <p:blipFill>
          <a:blip r:embed="rId3"/>
          <a:stretch>
            <a:fillRect/>
          </a:stretch>
        </p:blipFill>
        <p:spPr>
          <a:xfrm>
            <a:off x="8150350" y="1025567"/>
            <a:ext cx="2153949" cy="1605771"/>
          </a:xfrm>
          <a:prstGeom prst="rect">
            <a:avLst/>
          </a:prstGeom>
        </p:spPr>
      </p:pic>
    </p:spTree>
    <p:extLst>
      <p:ext uri="{BB962C8B-B14F-4D97-AF65-F5344CB8AC3E}">
        <p14:creationId xmlns:p14="http://schemas.microsoft.com/office/powerpoint/2010/main" val="186338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7875909" y="6504431"/>
            <a:ext cx="1589532" cy="637031"/>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body" idx="1"/>
          </p:nvPr>
        </p:nvSpPr>
        <p:spPr>
          <a:xfrm>
            <a:off x="317500" y="425450"/>
            <a:ext cx="5867400" cy="6998325"/>
          </a:xfrm>
          <a:prstGeom prst="rect">
            <a:avLst/>
          </a:prstGeom>
        </p:spPr>
        <p:txBody>
          <a:bodyPr vert="horz" wrap="square" lIns="0" tIns="103123" rIns="0" bIns="0" rtlCol="0">
            <a:spAutoFit/>
          </a:bodyPr>
          <a:lstStyle/>
          <a:p>
            <a:r>
              <a:rPr lang="en-GB" sz="2800" b="1" dirty="0">
                <a:solidFill>
                  <a:srgbClr val="000000"/>
                </a:solidFill>
              </a:rPr>
              <a:t>BEN</a:t>
            </a:r>
          </a:p>
          <a:p>
            <a:r>
              <a:rPr lang="en-GB" sz="2000" dirty="0">
                <a:solidFill>
                  <a:srgbClr val="000000"/>
                </a:solidFill>
              </a:rPr>
              <a:t>Ben has completed his Supported internship at Ludlow Farm shop</a:t>
            </a:r>
          </a:p>
          <a:p>
            <a:endParaRPr lang="en-GB" sz="2000" dirty="0">
              <a:solidFill>
                <a:srgbClr val="000000"/>
              </a:solidFill>
            </a:endParaRPr>
          </a:p>
          <a:p>
            <a:r>
              <a:rPr lang="en-GB" sz="2000" dirty="0">
                <a:solidFill>
                  <a:srgbClr val="000000"/>
                </a:solidFill>
              </a:rPr>
              <a:t>Enable have completed regular reviews in the work place and have successfully  negotiated his progression</a:t>
            </a:r>
          </a:p>
          <a:p>
            <a:endParaRPr lang="en-GB" sz="2000" dirty="0">
              <a:solidFill>
                <a:srgbClr val="000000"/>
              </a:solidFill>
            </a:endParaRPr>
          </a:p>
          <a:p>
            <a:r>
              <a:rPr lang="en-GB" sz="2000" dirty="0">
                <a:solidFill>
                  <a:srgbClr val="000000"/>
                </a:solidFill>
              </a:rPr>
              <a:t>Currently liaising with his College apprenticeship team and his current tutors to ensure Ben is able to complete the apprenticeship standards</a:t>
            </a:r>
          </a:p>
          <a:p>
            <a:endParaRPr lang="en-GB" sz="2000" dirty="0">
              <a:solidFill>
                <a:srgbClr val="000000"/>
              </a:solidFill>
            </a:endParaRPr>
          </a:p>
          <a:p>
            <a:r>
              <a:rPr lang="en-GB" sz="2000" dirty="0">
                <a:solidFill>
                  <a:srgbClr val="000000"/>
                </a:solidFill>
              </a:rPr>
              <a:t>Ludlow Foods have agreed to offer Ben an apprenticeship in Bakery</a:t>
            </a:r>
          </a:p>
          <a:p>
            <a:endParaRPr lang="en-GB" sz="2000" dirty="0">
              <a:solidFill>
                <a:srgbClr val="000000"/>
              </a:solidFill>
            </a:endParaRPr>
          </a:p>
          <a:p>
            <a:r>
              <a:rPr lang="en-GB" sz="2000" dirty="0">
                <a:solidFill>
                  <a:srgbClr val="000000"/>
                </a:solidFill>
              </a:rPr>
              <a:t>Inclusive Apprenticeship will be delivered to suit Ben’s needs, the team are supportive and we are discussing job coach support needs and putting this in place.</a:t>
            </a:r>
          </a:p>
          <a:p>
            <a:endParaRPr lang="en-GB" sz="2000" dirty="0">
              <a:solidFill>
                <a:srgbClr val="000000"/>
              </a:solidFill>
            </a:endParaRPr>
          </a:p>
          <a:p>
            <a:r>
              <a:rPr lang="en-GB" sz="2000" dirty="0">
                <a:solidFill>
                  <a:srgbClr val="000000"/>
                </a:solidFill>
              </a:rPr>
              <a:t>Ben will do his first year under Supported Permitted Work</a:t>
            </a:r>
          </a:p>
        </p:txBody>
      </p:sp>
      <p:pic>
        <p:nvPicPr>
          <p:cNvPr id="8" name="Picture 7">
            <a:extLst>
              <a:ext uri="{FF2B5EF4-FFF2-40B4-BE49-F238E27FC236}">
                <a16:creationId xmlns:a16="http://schemas.microsoft.com/office/drawing/2014/main" id="{7064EF07-A302-4312-9205-26E5E1F1771C}"/>
              </a:ext>
            </a:extLst>
          </p:cNvPr>
          <p:cNvPicPr>
            <a:picLocks noChangeAspect="1"/>
          </p:cNvPicPr>
          <p:nvPr/>
        </p:nvPicPr>
        <p:blipFill>
          <a:blip r:embed="rId3"/>
          <a:stretch>
            <a:fillRect/>
          </a:stretch>
        </p:blipFill>
        <p:spPr>
          <a:xfrm>
            <a:off x="6184900" y="654050"/>
            <a:ext cx="4334602" cy="7065916"/>
          </a:xfrm>
          <a:prstGeom prst="rect">
            <a:avLst/>
          </a:prstGeom>
          <a:effectLst/>
        </p:spPr>
      </p:pic>
    </p:spTree>
    <p:extLst>
      <p:ext uri="{BB962C8B-B14F-4D97-AF65-F5344CB8AC3E}">
        <p14:creationId xmlns:p14="http://schemas.microsoft.com/office/powerpoint/2010/main" val="3266824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1473</Words>
  <Application>Microsoft Office PowerPoint</Application>
  <PresentationFormat>Custom</PresentationFormat>
  <Paragraphs>133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Berlin Sans FB</vt:lpstr>
      <vt:lpstr>Calibri</vt:lpstr>
      <vt:lpstr>Eras Medium ITC</vt:lpstr>
      <vt:lpstr>Times New Roman</vt:lpstr>
      <vt:lpstr>Trebuchet MS</vt:lpstr>
      <vt:lpstr>Office Theme</vt:lpstr>
      <vt:lpstr>How Young People with SEND can be supported into Employment</vt:lpstr>
      <vt:lpstr>Multi agency working</vt:lpstr>
      <vt:lpstr>Delivery Model</vt:lpstr>
      <vt:lpstr>Partnership Working </vt:lpstr>
      <vt:lpstr>PowerPoint Presentation</vt:lpstr>
      <vt:lpstr>LUKE</vt:lpstr>
      <vt:lpstr>Jaimie</vt:lpstr>
      <vt:lpstr>PowerPoint Presentation</vt:lpstr>
      <vt:lpstr>PowerPoint Presentation</vt:lpstr>
      <vt:lpstr>PowerPoint Presentation</vt:lpstr>
      <vt:lpstr>PowerPoint Presentation</vt:lpstr>
      <vt:lpstr>PowerPoint Presentation</vt:lpstr>
      <vt:lpstr>PowerPoint Presentation</vt:lpstr>
      <vt:lpstr>VIDEOS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Apprenticeships</dc:title>
  <dc:creator>Tracey Newell</dc:creator>
  <cp:lastModifiedBy>sarah thomas</cp:lastModifiedBy>
  <cp:revision>37</cp:revision>
  <cp:lastPrinted>2020-02-05T11:04:33Z</cp:lastPrinted>
  <dcterms:modified xsi:type="dcterms:W3CDTF">2020-04-05T14:42:48Z</dcterms:modified>
</cp:coreProperties>
</file>