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34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5000D8-0737-476B-B79B-A3C74412BEDA}" type="datetimeFigureOut">
              <a:rPr lang="en-GB" smtClean="0"/>
              <a:t>26/03/2019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24A916-B155-4891-9504-0F216ECF4F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61358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3/26/2019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3/26/2019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3/26/2019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3/26/2019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3/26/2019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3/26/2019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3/26/2019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3/26/2019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3/26/2019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3/26/2019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3/26/2019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28E80666-FB37-4B36-9149-507F3B0178E3}" type="datetimeFigureOut">
              <a:rPr lang="en-US" smtClean="0"/>
              <a:pPr/>
              <a:t>3/26/2019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D7E63A33-8271-4DD0-9C48-789913D7C11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 </a:t>
            </a:r>
          </a:p>
        </p:txBody>
      </p:sp>
      <p:sp>
        <p:nvSpPr>
          <p:cNvPr id="4" name="Oval 3"/>
          <p:cNvSpPr/>
          <p:nvPr/>
        </p:nvSpPr>
        <p:spPr>
          <a:xfrm>
            <a:off x="-1116632" y="-891480"/>
            <a:ext cx="3240360" cy="324036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26" name="Picture 2" descr="C:\Users\Face-to-Face\Dropbox\PACC Shared\Logos\Pacc-Logo-with-Text-CMYKv2b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656" y="237112"/>
            <a:ext cx="1067140" cy="1323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/>
          <p:cNvSpPr/>
          <p:nvPr/>
        </p:nvSpPr>
        <p:spPr>
          <a:xfrm>
            <a:off x="-1731383" y="6078224"/>
            <a:ext cx="12795701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GB" sz="2800" b="1" cap="none" spc="0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FF33CC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Arial Rounded MT Bold" panose="020F0704030504030204" pitchFamily="34" charset="0"/>
              </a:rPr>
              <a:t>Information &amp;  Support, Influence &amp; Change</a:t>
            </a:r>
            <a:endParaRPr lang="en-GB" sz="2800" b="1" cap="none" spc="0" dirty="0">
              <a:ln w="12700">
                <a:solidFill>
                  <a:schemeClr val="accent1"/>
                </a:solidFill>
                <a:prstDash val="solid"/>
              </a:ln>
              <a:solidFill>
                <a:srgbClr val="FF33CC"/>
              </a:solid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7E4E379-C246-4AB7-8B2A-F459CAE1F052}"/>
              </a:ext>
            </a:extLst>
          </p:cNvPr>
          <p:cNvSpPr txBox="1"/>
          <p:nvPr/>
        </p:nvSpPr>
        <p:spPr>
          <a:xfrm>
            <a:off x="1115616" y="3479808"/>
            <a:ext cx="734481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solidFill>
                  <a:schemeClr val="accent1"/>
                </a:solidFill>
              </a:rPr>
              <a:t>Welcome to the PACC Conference and Annual General Meeting</a:t>
            </a:r>
          </a:p>
          <a:p>
            <a:pPr algn="ctr"/>
            <a:r>
              <a:rPr lang="en-GB" sz="3600" dirty="0">
                <a:solidFill>
                  <a:schemeClr val="accent1"/>
                </a:solidFill>
              </a:rPr>
              <a:t>26</a:t>
            </a:r>
            <a:r>
              <a:rPr lang="en-GB" sz="3600" baseline="30000" dirty="0">
                <a:solidFill>
                  <a:schemeClr val="accent1"/>
                </a:solidFill>
              </a:rPr>
              <a:t>th</a:t>
            </a:r>
            <a:r>
              <a:rPr lang="en-GB" sz="3600" dirty="0">
                <a:solidFill>
                  <a:schemeClr val="accent1"/>
                </a:solidFill>
              </a:rPr>
              <a:t> March 2019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63F9B5F-4D8F-446D-81FC-984FA3F147D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3768" y="326877"/>
            <a:ext cx="1728192" cy="2594637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9652D5DC-7586-4683-9108-FDD5158B688B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7984" y="333757"/>
            <a:ext cx="3881635" cy="2587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96127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 </a:t>
            </a:r>
          </a:p>
        </p:txBody>
      </p:sp>
      <p:sp>
        <p:nvSpPr>
          <p:cNvPr id="4" name="Oval 3"/>
          <p:cNvSpPr/>
          <p:nvPr/>
        </p:nvSpPr>
        <p:spPr>
          <a:xfrm>
            <a:off x="-1116632" y="-891480"/>
            <a:ext cx="3240360" cy="324036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26" name="Picture 2" descr="C:\Users\Face-to-Face\Dropbox\PACC Shared\Logos\Pacc-Logo-with-Text-CMYKv2b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656" y="237112"/>
            <a:ext cx="1067140" cy="1323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/>
          <p:cNvSpPr/>
          <p:nvPr/>
        </p:nvSpPr>
        <p:spPr>
          <a:xfrm>
            <a:off x="-1731383" y="6078224"/>
            <a:ext cx="12795701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GB" sz="2800" b="1" cap="none" spc="0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FF33CC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Arial Rounded MT Bold" panose="020F0704030504030204" pitchFamily="34" charset="0"/>
              </a:rPr>
              <a:t>Information &amp;  Support, Influence &amp; Change</a:t>
            </a:r>
            <a:endParaRPr lang="en-GB" sz="2800" b="1" cap="none" spc="0" dirty="0">
              <a:ln w="12700">
                <a:solidFill>
                  <a:schemeClr val="accent1"/>
                </a:solidFill>
                <a:prstDash val="solid"/>
              </a:ln>
              <a:solidFill>
                <a:srgbClr val="FF33CC"/>
              </a:solid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D889BD9-16F4-4365-814C-8DC8B7E95A83}"/>
              </a:ext>
            </a:extLst>
          </p:cNvPr>
          <p:cNvSpPr txBox="1"/>
          <p:nvPr/>
        </p:nvSpPr>
        <p:spPr>
          <a:xfrm>
            <a:off x="3143840" y="404664"/>
            <a:ext cx="546894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dirty="0">
                <a:solidFill>
                  <a:schemeClr val="accent1"/>
                </a:solidFill>
              </a:rPr>
              <a:t>Management Board / Trustee </a:t>
            </a:r>
          </a:p>
          <a:p>
            <a:pPr algn="ctr"/>
            <a:r>
              <a:rPr lang="en-GB" sz="4400" dirty="0">
                <a:solidFill>
                  <a:schemeClr val="accent1"/>
                </a:solidFill>
              </a:rPr>
              <a:t>Elections 2017/18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17EE05A-3195-4057-ABC7-1E8CAC742E37}"/>
              </a:ext>
            </a:extLst>
          </p:cNvPr>
          <p:cNvSpPr txBox="1"/>
          <p:nvPr/>
        </p:nvSpPr>
        <p:spPr>
          <a:xfrm>
            <a:off x="1619672" y="2217558"/>
            <a:ext cx="63367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7045317-AFB3-4BBF-ABB0-83B1D1E7FA09}"/>
              </a:ext>
            </a:extLst>
          </p:cNvPr>
          <p:cNvSpPr txBox="1"/>
          <p:nvPr/>
        </p:nvSpPr>
        <p:spPr>
          <a:xfrm>
            <a:off x="1453761" y="2925444"/>
            <a:ext cx="5330453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/>
              <a:t>Re-standing;</a:t>
            </a:r>
          </a:p>
          <a:p>
            <a:r>
              <a:rPr lang="en-GB" sz="3200" dirty="0"/>
              <a:t>Sarah Thomas</a:t>
            </a:r>
          </a:p>
          <a:p>
            <a:r>
              <a:rPr lang="en-GB" sz="3200" dirty="0"/>
              <a:t>Zara Bowden</a:t>
            </a:r>
          </a:p>
          <a:p>
            <a:r>
              <a:rPr lang="en-GB" sz="3200" dirty="0"/>
              <a:t>Natalie Hughes</a:t>
            </a:r>
          </a:p>
          <a:p>
            <a:r>
              <a:rPr lang="en-GB" sz="3200" dirty="0"/>
              <a:t>Mike Thomas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36444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 </a:t>
            </a:r>
          </a:p>
        </p:txBody>
      </p:sp>
      <p:sp>
        <p:nvSpPr>
          <p:cNvPr id="4" name="Oval 3"/>
          <p:cNvSpPr/>
          <p:nvPr/>
        </p:nvSpPr>
        <p:spPr>
          <a:xfrm>
            <a:off x="-1116632" y="-891480"/>
            <a:ext cx="3240360" cy="324036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26" name="Picture 2" descr="C:\Users\Face-to-Face\Dropbox\PACC Shared\Logos\Pacc-Logo-with-Text-CMYKv2b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656" y="237112"/>
            <a:ext cx="1067140" cy="1323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/>
          <p:cNvSpPr/>
          <p:nvPr/>
        </p:nvSpPr>
        <p:spPr>
          <a:xfrm>
            <a:off x="-1731383" y="6078224"/>
            <a:ext cx="12795701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GB" sz="2800" b="1" cap="none" spc="0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FF33CC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Arial Rounded MT Bold" panose="020F0704030504030204" pitchFamily="34" charset="0"/>
              </a:rPr>
              <a:t>Information &amp;  Support, Influence &amp; Change</a:t>
            </a:r>
            <a:endParaRPr lang="en-GB" sz="2800" b="1" cap="none" spc="0" dirty="0">
              <a:ln w="12700">
                <a:solidFill>
                  <a:schemeClr val="accent1"/>
                </a:solidFill>
                <a:prstDash val="solid"/>
              </a:ln>
              <a:solidFill>
                <a:srgbClr val="FF33CC"/>
              </a:solid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B012F8D-1A51-4331-8083-806448BDD066}"/>
              </a:ext>
            </a:extLst>
          </p:cNvPr>
          <p:cNvSpPr txBox="1"/>
          <p:nvPr/>
        </p:nvSpPr>
        <p:spPr>
          <a:xfrm>
            <a:off x="2987824" y="404664"/>
            <a:ext cx="563701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>
                <a:solidFill>
                  <a:schemeClr val="accent1"/>
                </a:solidFill>
              </a:rPr>
              <a:t>Plan for the Day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1F5FE13-F640-4356-A1C1-87768705638E}"/>
              </a:ext>
            </a:extLst>
          </p:cNvPr>
          <p:cNvSpPr txBox="1"/>
          <p:nvPr/>
        </p:nvSpPr>
        <p:spPr>
          <a:xfrm>
            <a:off x="630085" y="2865559"/>
            <a:ext cx="648072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3200" dirty="0"/>
              <a:t>Welcome and housekeeping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3200" dirty="0"/>
              <a:t>Exploring Life as a parent carer – Hannah Prior, Ignition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3200" dirty="0"/>
              <a:t>Lunch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3200" dirty="0"/>
              <a:t>PACC AGM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3200" dirty="0"/>
              <a:t>Refreshments and catch up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447DDAAF-0D8C-4C14-8992-60ED58EC3C2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4425" y="1100240"/>
            <a:ext cx="2843808" cy="15996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9485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 </a:t>
            </a:r>
          </a:p>
        </p:txBody>
      </p:sp>
      <p:sp>
        <p:nvSpPr>
          <p:cNvPr id="4" name="Oval 3"/>
          <p:cNvSpPr/>
          <p:nvPr/>
        </p:nvSpPr>
        <p:spPr>
          <a:xfrm>
            <a:off x="-1116632" y="-891480"/>
            <a:ext cx="3240360" cy="324036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26" name="Picture 2" descr="C:\Users\Face-to-Face\Dropbox\PACC Shared\Logos\Pacc-Logo-with-Text-CMYKv2b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656" y="237112"/>
            <a:ext cx="1067140" cy="1323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/>
          <p:cNvSpPr/>
          <p:nvPr/>
        </p:nvSpPr>
        <p:spPr>
          <a:xfrm>
            <a:off x="-1731383" y="6078224"/>
            <a:ext cx="12795701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GB" sz="2800" b="1" cap="none" spc="0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FF33CC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Arial Rounded MT Bold" panose="020F0704030504030204" pitchFamily="34" charset="0"/>
              </a:rPr>
              <a:t>Information &amp;  Support, Influence &amp; Change</a:t>
            </a:r>
            <a:endParaRPr lang="en-GB" sz="2800" b="1" cap="none" spc="0" dirty="0">
              <a:ln w="12700">
                <a:solidFill>
                  <a:schemeClr val="accent1"/>
                </a:solidFill>
                <a:prstDash val="solid"/>
              </a:ln>
              <a:solidFill>
                <a:srgbClr val="FF33CC"/>
              </a:solid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AE6D23F-6F1D-4390-B8A8-26F039BB2E5B}"/>
              </a:ext>
            </a:extLst>
          </p:cNvPr>
          <p:cNvSpPr txBox="1"/>
          <p:nvPr/>
        </p:nvSpPr>
        <p:spPr>
          <a:xfrm>
            <a:off x="3203848" y="524350"/>
            <a:ext cx="496855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solidFill>
                  <a:schemeClr val="accent1"/>
                </a:solidFill>
              </a:rPr>
              <a:t>PACC Annual General Meeting 2017/18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72214DC-7E2D-42DE-AE04-20B7F29DDAAC}"/>
              </a:ext>
            </a:extLst>
          </p:cNvPr>
          <p:cNvSpPr txBox="1"/>
          <p:nvPr/>
        </p:nvSpPr>
        <p:spPr>
          <a:xfrm>
            <a:off x="683568" y="3090167"/>
            <a:ext cx="676875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/>
              <a:t>Introduction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/>
              <a:t>Membership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/>
              <a:t>Finances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/>
              <a:t>Chair Report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/>
              <a:t>Vote in Management Board/Trustees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D7D7B056-8728-4E7F-8965-AEC2A2B8805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5035" y="1819756"/>
            <a:ext cx="1471258" cy="2137694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35A612D5-36EB-40BF-BA40-64DA73405F0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7613" y="1763164"/>
            <a:ext cx="3172819" cy="21942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4527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 </a:t>
            </a:r>
          </a:p>
        </p:txBody>
      </p:sp>
      <p:sp>
        <p:nvSpPr>
          <p:cNvPr id="4" name="Oval 3"/>
          <p:cNvSpPr/>
          <p:nvPr/>
        </p:nvSpPr>
        <p:spPr>
          <a:xfrm>
            <a:off x="-1116632" y="-891480"/>
            <a:ext cx="3240360" cy="324036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26" name="Picture 2" descr="C:\Users\Face-to-Face\Dropbox\PACC Shared\Logos\Pacc-Logo-with-Text-CMYKv2b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656" y="237112"/>
            <a:ext cx="1067140" cy="1323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/>
          <p:cNvSpPr/>
          <p:nvPr/>
        </p:nvSpPr>
        <p:spPr>
          <a:xfrm>
            <a:off x="-1731383" y="6078224"/>
            <a:ext cx="12795701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GB" sz="2800" b="1" cap="none" spc="0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FF33CC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Arial Rounded MT Bold" panose="020F0704030504030204" pitchFamily="34" charset="0"/>
              </a:rPr>
              <a:t>Information &amp;  Support, Influence &amp; Change</a:t>
            </a:r>
            <a:endParaRPr lang="en-GB" sz="2800" b="1" cap="none" spc="0" dirty="0">
              <a:ln w="12700">
                <a:solidFill>
                  <a:schemeClr val="accent1"/>
                </a:solidFill>
                <a:prstDash val="solid"/>
              </a:ln>
              <a:solidFill>
                <a:srgbClr val="FF33CC"/>
              </a:solid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D889BD9-16F4-4365-814C-8DC8B7E95A83}"/>
              </a:ext>
            </a:extLst>
          </p:cNvPr>
          <p:cNvSpPr txBox="1"/>
          <p:nvPr/>
        </p:nvSpPr>
        <p:spPr>
          <a:xfrm>
            <a:off x="4292300" y="404664"/>
            <a:ext cx="43204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dirty="0">
                <a:solidFill>
                  <a:schemeClr val="accent1"/>
                </a:solidFill>
              </a:rPr>
              <a:t>Membership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F645E27-FD27-4300-AEA8-39EDE6C23798}"/>
              </a:ext>
            </a:extLst>
          </p:cNvPr>
          <p:cNvSpPr txBox="1"/>
          <p:nvPr/>
        </p:nvSpPr>
        <p:spPr>
          <a:xfrm>
            <a:off x="2339752" y="1359637"/>
            <a:ext cx="63975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accent1"/>
                </a:solidFill>
              </a:rPr>
              <a:t>Following the requirement to re register following the implementation of the Data Protection Regulations PACC currently has 237 parent carer members on its database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FBF5A221-40B2-4BCF-8A16-85A9CA0C0B0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7584" y="2760479"/>
            <a:ext cx="5504762" cy="3209524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7F614576-02DD-4686-B1D4-A5F248FA290E}"/>
              </a:ext>
            </a:extLst>
          </p:cNvPr>
          <p:cNvSpPr txBox="1"/>
          <p:nvPr/>
        </p:nvSpPr>
        <p:spPr>
          <a:xfrm>
            <a:off x="6948264" y="3429000"/>
            <a:ext cx="15121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/>
              <a:t>Age of eldest child</a:t>
            </a:r>
          </a:p>
        </p:txBody>
      </p:sp>
    </p:spTree>
    <p:extLst>
      <p:ext uri="{BB962C8B-B14F-4D97-AF65-F5344CB8AC3E}">
        <p14:creationId xmlns:p14="http://schemas.microsoft.com/office/powerpoint/2010/main" val="30318595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 </a:t>
            </a:r>
          </a:p>
        </p:txBody>
      </p:sp>
      <p:sp>
        <p:nvSpPr>
          <p:cNvPr id="4" name="Oval 3"/>
          <p:cNvSpPr/>
          <p:nvPr/>
        </p:nvSpPr>
        <p:spPr>
          <a:xfrm>
            <a:off x="-1116632" y="-891480"/>
            <a:ext cx="3240360" cy="324036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26" name="Picture 2" descr="C:\Users\Face-to-Face\Dropbox\PACC Shared\Logos\Pacc-Logo-with-Text-CMYKv2b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656" y="237112"/>
            <a:ext cx="1067140" cy="1323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/>
          <p:cNvSpPr/>
          <p:nvPr/>
        </p:nvSpPr>
        <p:spPr>
          <a:xfrm>
            <a:off x="-1731383" y="6078224"/>
            <a:ext cx="12795701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GB" sz="2800" b="1" cap="none" spc="0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FF33CC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Arial Rounded MT Bold" panose="020F0704030504030204" pitchFamily="34" charset="0"/>
              </a:rPr>
              <a:t>Information &amp;  Support, Influence &amp; Change</a:t>
            </a:r>
            <a:endParaRPr lang="en-GB" sz="2800" b="1" cap="none" spc="0" dirty="0">
              <a:ln w="12700">
                <a:solidFill>
                  <a:schemeClr val="accent1"/>
                </a:solidFill>
                <a:prstDash val="solid"/>
              </a:ln>
              <a:solidFill>
                <a:srgbClr val="FF33CC"/>
              </a:solid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D889BD9-16F4-4365-814C-8DC8B7E95A83}"/>
              </a:ext>
            </a:extLst>
          </p:cNvPr>
          <p:cNvSpPr txBox="1"/>
          <p:nvPr/>
        </p:nvSpPr>
        <p:spPr>
          <a:xfrm>
            <a:off x="4292300" y="404664"/>
            <a:ext cx="43204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dirty="0">
                <a:solidFill>
                  <a:schemeClr val="accent1"/>
                </a:solidFill>
              </a:rPr>
              <a:t>Membership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F614576-02DD-4686-B1D4-A5F248FA290E}"/>
              </a:ext>
            </a:extLst>
          </p:cNvPr>
          <p:cNvSpPr txBox="1"/>
          <p:nvPr/>
        </p:nvSpPr>
        <p:spPr>
          <a:xfrm>
            <a:off x="4760352" y="1431053"/>
            <a:ext cx="33843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/>
              <a:t>Education type of eldest child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A98FACA-46DD-40A4-8CCC-EC037EED000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25010" y="2518832"/>
            <a:ext cx="5504762" cy="3209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85203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 </a:t>
            </a:r>
          </a:p>
        </p:txBody>
      </p:sp>
      <p:sp>
        <p:nvSpPr>
          <p:cNvPr id="4" name="Oval 3"/>
          <p:cNvSpPr/>
          <p:nvPr/>
        </p:nvSpPr>
        <p:spPr>
          <a:xfrm>
            <a:off x="-1116632" y="-891480"/>
            <a:ext cx="3240360" cy="324036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26" name="Picture 2" descr="C:\Users\Face-to-Face\Dropbox\PACC Shared\Logos\Pacc-Logo-with-Text-CMYKv2b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656" y="237112"/>
            <a:ext cx="1067140" cy="1323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/>
          <p:cNvSpPr/>
          <p:nvPr/>
        </p:nvSpPr>
        <p:spPr>
          <a:xfrm>
            <a:off x="-1731383" y="6078224"/>
            <a:ext cx="12795701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GB" sz="2800" b="1" cap="none" spc="0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FF33CC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Arial Rounded MT Bold" panose="020F0704030504030204" pitchFamily="34" charset="0"/>
              </a:rPr>
              <a:t>Information &amp;  Support, Influence &amp; Change</a:t>
            </a:r>
            <a:endParaRPr lang="en-GB" sz="2800" b="1" cap="none" spc="0" dirty="0">
              <a:ln w="12700">
                <a:solidFill>
                  <a:schemeClr val="accent1"/>
                </a:solidFill>
                <a:prstDash val="solid"/>
              </a:ln>
              <a:solidFill>
                <a:srgbClr val="FF33CC"/>
              </a:solid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D889BD9-16F4-4365-814C-8DC8B7E95A83}"/>
              </a:ext>
            </a:extLst>
          </p:cNvPr>
          <p:cNvSpPr txBox="1"/>
          <p:nvPr/>
        </p:nvSpPr>
        <p:spPr>
          <a:xfrm>
            <a:off x="4292300" y="404664"/>
            <a:ext cx="43204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dirty="0">
                <a:solidFill>
                  <a:schemeClr val="accent1"/>
                </a:solidFill>
              </a:rPr>
              <a:t>Membership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F614576-02DD-4686-B1D4-A5F248FA290E}"/>
              </a:ext>
            </a:extLst>
          </p:cNvPr>
          <p:cNvSpPr txBox="1"/>
          <p:nvPr/>
        </p:nvSpPr>
        <p:spPr>
          <a:xfrm>
            <a:off x="4760352" y="1431053"/>
            <a:ext cx="33843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/>
              <a:t>Disability or additional need of eldest child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864B79B-7398-4EEC-A0D7-ADA7B46834D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3513" y="2587680"/>
            <a:ext cx="5495238" cy="3219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85711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 </a:t>
            </a:r>
          </a:p>
        </p:txBody>
      </p:sp>
      <p:sp>
        <p:nvSpPr>
          <p:cNvPr id="4" name="Oval 3"/>
          <p:cNvSpPr/>
          <p:nvPr/>
        </p:nvSpPr>
        <p:spPr>
          <a:xfrm>
            <a:off x="-1116632" y="-891480"/>
            <a:ext cx="3240360" cy="324036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26" name="Picture 2" descr="C:\Users\Face-to-Face\Dropbox\PACC Shared\Logos\Pacc-Logo-with-Text-CMYKv2b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656" y="237112"/>
            <a:ext cx="1067140" cy="1323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/>
          <p:cNvSpPr/>
          <p:nvPr/>
        </p:nvSpPr>
        <p:spPr>
          <a:xfrm>
            <a:off x="-1731383" y="6078224"/>
            <a:ext cx="12795701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GB" sz="2800" b="1" cap="none" spc="0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FF33CC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Arial Rounded MT Bold" panose="020F0704030504030204" pitchFamily="34" charset="0"/>
              </a:rPr>
              <a:t>Information &amp;  Support, Influence &amp; Change</a:t>
            </a:r>
            <a:endParaRPr lang="en-GB" sz="2800" b="1" cap="none" spc="0" dirty="0">
              <a:ln w="12700">
                <a:solidFill>
                  <a:schemeClr val="accent1"/>
                </a:solidFill>
                <a:prstDash val="solid"/>
              </a:ln>
              <a:solidFill>
                <a:srgbClr val="FF33CC"/>
              </a:solid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D889BD9-16F4-4365-814C-8DC8B7E95A83}"/>
              </a:ext>
            </a:extLst>
          </p:cNvPr>
          <p:cNvSpPr txBox="1"/>
          <p:nvPr/>
        </p:nvSpPr>
        <p:spPr>
          <a:xfrm>
            <a:off x="4292300" y="404664"/>
            <a:ext cx="43204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dirty="0">
                <a:solidFill>
                  <a:schemeClr val="accent1"/>
                </a:solidFill>
              </a:rPr>
              <a:t>Membership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F614576-02DD-4686-B1D4-A5F248FA290E}"/>
              </a:ext>
            </a:extLst>
          </p:cNvPr>
          <p:cNvSpPr txBox="1"/>
          <p:nvPr/>
        </p:nvSpPr>
        <p:spPr>
          <a:xfrm>
            <a:off x="4760352" y="1431053"/>
            <a:ext cx="33843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/>
              <a:t>Geographical breakdown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15681C5-EBBD-43DC-AE73-CE3A18E96EF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87624" y="2619035"/>
            <a:ext cx="5504762" cy="3209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27428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 </a:t>
            </a:r>
          </a:p>
        </p:txBody>
      </p:sp>
      <p:sp>
        <p:nvSpPr>
          <p:cNvPr id="4" name="Oval 3"/>
          <p:cNvSpPr/>
          <p:nvPr/>
        </p:nvSpPr>
        <p:spPr>
          <a:xfrm>
            <a:off x="-1116632" y="-891480"/>
            <a:ext cx="3240360" cy="324036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26" name="Picture 2" descr="C:\Users\Face-to-Face\Dropbox\PACC Shared\Logos\Pacc-Logo-with-Text-CMYKv2b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656" y="237112"/>
            <a:ext cx="1067140" cy="1323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/>
          <p:cNvSpPr/>
          <p:nvPr/>
        </p:nvSpPr>
        <p:spPr>
          <a:xfrm>
            <a:off x="-1731383" y="6078224"/>
            <a:ext cx="12795701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GB" sz="2800" b="1" cap="none" spc="0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FF33CC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Arial Rounded MT Bold" panose="020F0704030504030204" pitchFamily="34" charset="0"/>
              </a:rPr>
              <a:t>Information &amp;  Support, Influence &amp; Change</a:t>
            </a:r>
            <a:endParaRPr lang="en-GB" sz="2800" b="1" cap="none" spc="0" dirty="0">
              <a:ln w="12700">
                <a:solidFill>
                  <a:schemeClr val="accent1"/>
                </a:solidFill>
                <a:prstDash val="solid"/>
              </a:ln>
              <a:solidFill>
                <a:srgbClr val="FF33CC"/>
              </a:solid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D889BD9-16F4-4365-814C-8DC8B7E95A83}"/>
              </a:ext>
            </a:extLst>
          </p:cNvPr>
          <p:cNvSpPr txBox="1"/>
          <p:nvPr/>
        </p:nvSpPr>
        <p:spPr>
          <a:xfrm>
            <a:off x="4292300" y="404664"/>
            <a:ext cx="432048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dirty="0">
                <a:solidFill>
                  <a:schemeClr val="accent1"/>
                </a:solidFill>
              </a:rPr>
              <a:t>Finance</a:t>
            </a:r>
          </a:p>
          <a:p>
            <a:pPr algn="ctr"/>
            <a:r>
              <a:rPr lang="en-GB" sz="4400" dirty="0">
                <a:solidFill>
                  <a:schemeClr val="accent1"/>
                </a:solidFill>
              </a:rPr>
              <a:t>2017/18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17EE05A-3195-4057-ABC7-1E8CAC742E37}"/>
              </a:ext>
            </a:extLst>
          </p:cNvPr>
          <p:cNvSpPr txBox="1"/>
          <p:nvPr/>
        </p:nvSpPr>
        <p:spPr>
          <a:xfrm>
            <a:off x="1619672" y="1911611"/>
            <a:ext cx="7272808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Core Income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Dept For Education - £18,510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SEND Games (</a:t>
            </a:r>
            <a:r>
              <a:rPr lang="en-GB" dirty="0" err="1"/>
              <a:t>Shrops</a:t>
            </a:r>
            <a:r>
              <a:rPr lang="en-GB" dirty="0"/>
              <a:t> Council) - £1750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Participation Co-Ordinator and Administrator (</a:t>
            </a:r>
            <a:r>
              <a:rPr lang="en-GB" dirty="0" err="1"/>
              <a:t>Shrops</a:t>
            </a:r>
            <a:r>
              <a:rPr lang="en-GB" dirty="0"/>
              <a:t> Council) - £30,225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r>
              <a:rPr lang="en-GB" b="1" dirty="0"/>
              <a:t>Core areas of expenditure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Salaries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Mileage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Postage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Events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Printing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Accountancy</a:t>
            </a:r>
          </a:p>
          <a:p>
            <a:r>
              <a:rPr lang="en-GB" dirty="0"/>
              <a:t> </a:t>
            </a:r>
            <a:r>
              <a:rPr lang="en-GB" sz="1200" dirty="0"/>
              <a:t>Feeshttp://apps.charitycommission.gov.uk/Showcharity/RegisterOfCharities/CharityWithoutPartB.aspx?RegisteredCharityNumber=1150180&amp;SubsidiaryNumber=0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177216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 </a:t>
            </a:r>
          </a:p>
        </p:txBody>
      </p:sp>
      <p:sp>
        <p:nvSpPr>
          <p:cNvPr id="4" name="Oval 3"/>
          <p:cNvSpPr/>
          <p:nvPr/>
        </p:nvSpPr>
        <p:spPr>
          <a:xfrm>
            <a:off x="-1116632" y="-891480"/>
            <a:ext cx="3240360" cy="324036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26" name="Picture 2" descr="C:\Users\Face-to-Face\Dropbox\PACC Shared\Logos\Pacc-Logo-with-Text-CMYKv2b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656" y="237112"/>
            <a:ext cx="1067140" cy="1323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/>
          <p:cNvSpPr/>
          <p:nvPr/>
        </p:nvSpPr>
        <p:spPr>
          <a:xfrm>
            <a:off x="-1731383" y="6078224"/>
            <a:ext cx="12795701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GB" sz="2800" b="1" cap="none" spc="0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FF33CC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Arial Rounded MT Bold" panose="020F0704030504030204" pitchFamily="34" charset="0"/>
              </a:rPr>
              <a:t>Information &amp;  Support, Influence &amp; Change</a:t>
            </a:r>
            <a:endParaRPr lang="en-GB" sz="2800" b="1" cap="none" spc="0" dirty="0">
              <a:ln w="12700">
                <a:solidFill>
                  <a:schemeClr val="accent1"/>
                </a:solidFill>
                <a:prstDash val="solid"/>
              </a:ln>
              <a:solidFill>
                <a:srgbClr val="FF33CC"/>
              </a:solid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D889BD9-16F4-4365-814C-8DC8B7E95A83}"/>
              </a:ext>
            </a:extLst>
          </p:cNvPr>
          <p:cNvSpPr txBox="1"/>
          <p:nvPr/>
        </p:nvSpPr>
        <p:spPr>
          <a:xfrm>
            <a:off x="4292300" y="404664"/>
            <a:ext cx="432048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dirty="0">
                <a:solidFill>
                  <a:schemeClr val="accent1"/>
                </a:solidFill>
              </a:rPr>
              <a:t>Chairs Report</a:t>
            </a:r>
          </a:p>
          <a:p>
            <a:pPr algn="ctr"/>
            <a:r>
              <a:rPr lang="en-GB" sz="4400" dirty="0">
                <a:solidFill>
                  <a:schemeClr val="accent1"/>
                </a:solidFill>
              </a:rPr>
              <a:t>2017/18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17EE05A-3195-4057-ABC7-1E8CAC742E37}"/>
              </a:ext>
            </a:extLst>
          </p:cNvPr>
          <p:cNvSpPr txBox="1"/>
          <p:nvPr/>
        </p:nvSpPr>
        <p:spPr>
          <a:xfrm>
            <a:off x="1619672" y="2217558"/>
            <a:ext cx="63367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A6B251F-7D00-4DAE-941C-A4817446A1CB}"/>
              </a:ext>
            </a:extLst>
          </p:cNvPr>
          <p:cNvSpPr txBox="1"/>
          <p:nvPr/>
        </p:nvSpPr>
        <p:spPr>
          <a:xfrm>
            <a:off x="1473795" y="2852936"/>
            <a:ext cx="309820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Co Chairs;</a:t>
            </a:r>
          </a:p>
          <a:p>
            <a:r>
              <a:rPr lang="en-GB" sz="3200" dirty="0"/>
              <a:t>Zara Bowden </a:t>
            </a:r>
          </a:p>
          <a:p>
            <a:r>
              <a:rPr lang="en-GB" sz="3200" dirty="0"/>
              <a:t>Mike Thomas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F0EB3475-F062-43DA-BB0C-EBFF667DB06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0807" y="2622275"/>
            <a:ext cx="4320480" cy="24302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6634025"/>
      </p:ext>
    </p:extLst>
  </p:cSld>
  <p:clrMapOvr>
    <a:masterClrMapping/>
  </p:clrMapOvr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13226</TotalTime>
  <Words>271</Words>
  <Application>Microsoft Office PowerPoint</Application>
  <PresentationFormat>On-screen Show (4:3)</PresentationFormat>
  <Paragraphs>70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Arial Rounded MT Bold</vt:lpstr>
      <vt:lpstr>Calibri</vt:lpstr>
      <vt:lpstr>Georgia</vt:lpstr>
      <vt:lpstr>Trebuchet MS</vt:lpstr>
      <vt:lpstr>Slipstream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Annual Conference 2014</dc:title>
  <dc:creator>Face-to-Face</dc:creator>
  <cp:lastModifiedBy>Sarah Thomas</cp:lastModifiedBy>
  <cp:revision>116</cp:revision>
  <dcterms:created xsi:type="dcterms:W3CDTF">2014-05-03T18:56:53Z</dcterms:created>
  <dcterms:modified xsi:type="dcterms:W3CDTF">2019-03-29T14:38:57Z</dcterms:modified>
</cp:coreProperties>
</file>