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sldIdLst>
    <p:sldId id="256" r:id="rId5"/>
    <p:sldId id="271" r:id="rId6"/>
    <p:sldId id="270" r:id="rId7"/>
    <p:sldId id="269" r:id="rId8"/>
    <p:sldId id="257" r:id="rId9"/>
    <p:sldId id="258" r:id="rId10"/>
    <p:sldId id="259" r:id="rId11"/>
    <p:sldId id="260" r:id="rId12"/>
    <p:sldId id="262" r:id="rId13"/>
    <p:sldId id="265" r:id="rId14"/>
    <p:sldId id="261" r:id="rId15"/>
    <p:sldId id="266" r:id="rId16"/>
    <p:sldId id="268" r:id="rId17"/>
    <p:sldId id="272" r:id="rId18"/>
    <p:sldId id="273" r:id="rId19"/>
    <p:sldId id="274" r:id="rId20"/>
    <p:sldId id="275" r:id="rId21"/>
    <p:sldId id="276" r:id="rId22"/>
    <p:sldId id="277" r:id="rId23"/>
    <p:sldId id="278" r:id="rId24"/>
    <p:sldId id="279" r:id="rId25"/>
    <p:sldId id="280" r:id="rId26"/>
    <p:sldId id="281" r:id="rId27"/>
    <p:sldId id="263" r:id="rId28"/>
    <p:sldId id="282"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2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8591D-8C9C-40D9-A518-E87BC71AB07F}" v="16" dt="2023-11-02T22:52:05.410"/>
    <p1510:client id="{00EBE7A0-0BF0-4BCB-80D1-1754E1D491AE}" v="21" dt="2023-11-01T14:26:03.717"/>
    <p1510:client id="{152ED641-DC90-47EF-AE7E-B340C4418E7E}" v="5" dt="2023-10-31T14:21:43.540"/>
    <p1510:client id="{68089544-F21A-40DD-A2A9-4A116D2B0FE1}" v="27" dt="2023-11-01T13:40:50.056"/>
    <p1510:client id="{6C8C5EAF-A56C-4E7C-817B-B6A5758DBE81}" v="79" dt="2023-11-01T10:52:35.776"/>
    <p1510:client id="{88AD062B-F414-4DF1-B8DB-C3AE4EB872B7}" v="8" dt="2023-11-02T19:45:22.051"/>
    <p1510:client id="{8B1E5287-3B42-4C85-9D55-52A951BEC3A3}" v="67" dt="2023-11-02T11:23:29.530"/>
    <p1510:client id="{BDFE61C0-270D-4990-B9AB-3E5B61FDD8D8}" v="3" dt="2023-10-31T20:27:57.103"/>
    <p1510:client id="{D1A302FF-4BD2-4ECC-9893-502B1DF49B87}" v="8" dt="2023-10-31T15:28:48.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Breakdown</a:t>
            </a:r>
            <a:r>
              <a:rPr lang="en-GB" baseline="0"/>
              <a:t> of Activity Spaces (N=444)</a:t>
            </a:r>
            <a:endParaRPr lang="en-GB"/>
          </a:p>
        </c:rich>
      </c:tx>
      <c:layout>
        <c:manualLayout>
          <c:xMode val="edge"/>
          <c:yMode val="edge"/>
          <c:x val="0.21085424749854714"/>
          <c:y val="1.60991688518858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1F-4FFD-9A4E-2C026AF585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1F-4FFD-9A4E-2C026AF585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81F-4FFD-9A4E-2C026AF585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1F-4FFD-9A4E-2C026AF5857B}"/>
              </c:ext>
            </c:extLst>
          </c:dPt>
          <c:cat>
            <c:strRef>
              <c:f>Sheet1!$A$19:$A$22</c:f>
              <c:strCache>
                <c:ptCount val="4"/>
                <c:pt idx="0">
                  <c:v>allocated Spaces</c:v>
                </c:pt>
                <c:pt idx="1">
                  <c:v>Cancelled Spaces</c:v>
                </c:pt>
                <c:pt idx="2">
                  <c:v>Not attended</c:v>
                </c:pt>
                <c:pt idx="3">
                  <c:v>Cancelled by PACC/ Provider</c:v>
                </c:pt>
              </c:strCache>
            </c:strRef>
          </c:cat>
          <c:val>
            <c:numRef>
              <c:f>Sheet1!$B$19:$B$22</c:f>
              <c:numCache>
                <c:formatCode>General</c:formatCode>
                <c:ptCount val="4"/>
                <c:pt idx="0">
                  <c:v>386</c:v>
                </c:pt>
                <c:pt idx="1">
                  <c:v>18</c:v>
                </c:pt>
                <c:pt idx="2">
                  <c:v>44</c:v>
                </c:pt>
                <c:pt idx="3">
                  <c:v>19</c:v>
                </c:pt>
              </c:numCache>
            </c:numRef>
          </c:val>
          <c:extLst>
            <c:ext xmlns:c16="http://schemas.microsoft.com/office/drawing/2014/chart" uri="{C3380CC4-5D6E-409C-BE32-E72D297353CC}">
              <c16:uniqueId val="{00000008-981F-4FFD-9A4E-2C026AF5857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166EB-FE18-4E5B-90FC-20D0339F187F}"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641C9AF-8475-4D29-A20D-868E4D5B442B}">
      <dgm:prSet/>
      <dgm:spPr/>
      <dgm:t>
        <a:bodyPr/>
        <a:lstStyle/>
        <a:p>
          <a:pPr>
            <a:lnSpc>
              <a:spcPct val="100000"/>
            </a:lnSpc>
            <a:defRPr cap="all"/>
          </a:pPr>
          <a:r>
            <a:rPr lang="en-US" b="0" i="0" dirty="0"/>
            <a:t>Providing a range of practical opportunities to practice healthy living, to improve health outcomes for young people with SEND.</a:t>
          </a:r>
          <a:endParaRPr lang="en-US" dirty="0"/>
        </a:p>
      </dgm:t>
    </dgm:pt>
    <dgm:pt modelId="{023B8A80-57A5-4CD1-BE98-CA6536DE7CA1}" type="parTrans" cxnId="{72F443CF-B7C6-44B0-9AC1-9365D17F427E}">
      <dgm:prSet/>
      <dgm:spPr/>
      <dgm:t>
        <a:bodyPr/>
        <a:lstStyle/>
        <a:p>
          <a:endParaRPr lang="en-US"/>
        </a:p>
      </dgm:t>
    </dgm:pt>
    <dgm:pt modelId="{173E5383-C00F-47AD-BEB0-AD938F33F0D4}" type="sibTrans" cxnId="{72F443CF-B7C6-44B0-9AC1-9365D17F427E}">
      <dgm:prSet/>
      <dgm:spPr/>
      <dgm:t>
        <a:bodyPr/>
        <a:lstStyle/>
        <a:p>
          <a:endParaRPr lang="en-US"/>
        </a:p>
      </dgm:t>
    </dgm:pt>
    <dgm:pt modelId="{EB50C67A-F430-4856-AC66-E85757771276}">
      <dgm:prSet/>
      <dgm:spPr/>
      <dgm:t>
        <a:bodyPr/>
        <a:lstStyle/>
        <a:p>
          <a:pPr>
            <a:lnSpc>
              <a:spcPct val="100000"/>
            </a:lnSpc>
            <a:defRPr cap="all"/>
          </a:pPr>
          <a:r>
            <a:rPr lang="en-US" b="0" i="0" dirty="0"/>
            <a:t>Introducing young people from the SEND community who are in transition to adulthood, to existing inclusive activities, helping them to lead full and active lives.</a:t>
          </a:r>
          <a:endParaRPr lang="en-US" dirty="0"/>
        </a:p>
      </dgm:t>
    </dgm:pt>
    <dgm:pt modelId="{39F45826-5728-4624-96FB-64447E0F3A3F}" type="parTrans" cxnId="{C61ABD48-F9D4-417A-9CDE-12A15F3E6D89}">
      <dgm:prSet/>
      <dgm:spPr/>
      <dgm:t>
        <a:bodyPr/>
        <a:lstStyle/>
        <a:p>
          <a:endParaRPr lang="en-US"/>
        </a:p>
      </dgm:t>
    </dgm:pt>
    <dgm:pt modelId="{D80F3736-043C-48B2-A917-BEA12CD852D5}" type="sibTrans" cxnId="{C61ABD48-F9D4-417A-9CDE-12A15F3E6D89}">
      <dgm:prSet/>
      <dgm:spPr/>
      <dgm:t>
        <a:bodyPr/>
        <a:lstStyle/>
        <a:p>
          <a:endParaRPr lang="en-US"/>
        </a:p>
      </dgm:t>
    </dgm:pt>
    <dgm:pt modelId="{54110A09-4AE9-41D7-B9DA-E1A00FFA7109}">
      <dgm:prSet/>
      <dgm:spPr/>
      <dgm:t>
        <a:bodyPr/>
        <a:lstStyle/>
        <a:p>
          <a:pPr>
            <a:lnSpc>
              <a:spcPct val="100000"/>
            </a:lnSpc>
            <a:defRPr cap="all"/>
          </a:pPr>
          <a:r>
            <a:rPr lang="en-US" b="0" i="0"/>
            <a:t>To bring young people together to support the growth of peer friendships.</a:t>
          </a:r>
          <a:endParaRPr lang="en-US"/>
        </a:p>
      </dgm:t>
    </dgm:pt>
    <dgm:pt modelId="{1DEF1D36-08A7-4D53-93E4-98AE7A76E379}" type="parTrans" cxnId="{9EC48853-F7E9-41CB-B895-58205B5703CF}">
      <dgm:prSet/>
      <dgm:spPr/>
      <dgm:t>
        <a:bodyPr/>
        <a:lstStyle/>
        <a:p>
          <a:endParaRPr lang="en-US"/>
        </a:p>
      </dgm:t>
    </dgm:pt>
    <dgm:pt modelId="{1BF2FBAA-C742-4377-B928-7AE8FA76AEFC}" type="sibTrans" cxnId="{9EC48853-F7E9-41CB-B895-58205B5703CF}">
      <dgm:prSet/>
      <dgm:spPr/>
      <dgm:t>
        <a:bodyPr/>
        <a:lstStyle/>
        <a:p>
          <a:endParaRPr lang="en-US"/>
        </a:p>
      </dgm:t>
    </dgm:pt>
    <dgm:pt modelId="{A6E4DDD3-84D4-4BBF-A9E4-327F5B35F19E}" type="pres">
      <dgm:prSet presAssocID="{2EF166EB-FE18-4E5B-90FC-20D0339F187F}" presName="root" presStyleCnt="0">
        <dgm:presLayoutVars>
          <dgm:dir/>
          <dgm:resizeHandles val="exact"/>
        </dgm:presLayoutVars>
      </dgm:prSet>
      <dgm:spPr/>
    </dgm:pt>
    <dgm:pt modelId="{BB144CA5-4A74-4814-AB0E-B7524F6D375E}" type="pres">
      <dgm:prSet presAssocID="{3641C9AF-8475-4D29-A20D-868E4D5B442B}" presName="compNode" presStyleCnt="0"/>
      <dgm:spPr/>
    </dgm:pt>
    <dgm:pt modelId="{7C33605F-E6EB-4FF2-ACC7-1F4C1F5DF0A5}" type="pres">
      <dgm:prSet presAssocID="{3641C9AF-8475-4D29-A20D-868E4D5B442B}" presName="iconBgRect" presStyleLbl="bgShp" presStyleIdx="0" presStyleCnt="3"/>
      <dgm:spPr>
        <a:prstGeom prst="round2DiagRect">
          <a:avLst>
            <a:gd name="adj1" fmla="val 29727"/>
            <a:gd name="adj2" fmla="val 0"/>
          </a:avLst>
        </a:prstGeom>
      </dgm:spPr>
    </dgm:pt>
    <dgm:pt modelId="{5A854253-719A-4F2E-A406-D4AC3CDC3176}" type="pres">
      <dgm:prSet presAssocID="{3641C9AF-8475-4D29-A20D-868E4D5B44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un with solid fill"/>
        </a:ext>
      </dgm:extLst>
    </dgm:pt>
    <dgm:pt modelId="{AC018263-419A-4A0C-AC71-2ED710CCF2C0}" type="pres">
      <dgm:prSet presAssocID="{3641C9AF-8475-4D29-A20D-868E4D5B442B}" presName="spaceRect" presStyleCnt="0"/>
      <dgm:spPr/>
    </dgm:pt>
    <dgm:pt modelId="{6B7D0411-4050-4CB4-B21A-4AB4F2A2DA34}" type="pres">
      <dgm:prSet presAssocID="{3641C9AF-8475-4D29-A20D-868E4D5B442B}" presName="textRect" presStyleLbl="revTx" presStyleIdx="0" presStyleCnt="3">
        <dgm:presLayoutVars>
          <dgm:chMax val="1"/>
          <dgm:chPref val="1"/>
        </dgm:presLayoutVars>
      </dgm:prSet>
      <dgm:spPr/>
    </dgm:pt>
    <dgm:pt modelId="{F141F85C-EE29-4FE4-9415-54278FA40ADC}" type="pres">
      <dgm:prSet presAssocID="{173E5383-C00F-47AD-BEB0-AD938F33F0D4}" presName="sibTrans" presStyleCnt="0"/>
      <dgm:spPr/>
    </dgm:pt>
    <dgm:pt modelId="{6903297F-D8DE-4EA4-B7C2-A7451CB46B91}" type="pres">
      <dgm:prSet presAssocID="{EB50C67A-F430-4856-AC66-E85757771276}" presName="compNode" presStyleCnt="0"/>
      <dgm:spPr/>
    </dgm:pt>
    <dgm:pt modelId="{F5C97F57-0B39-4ED9-9F34-D953DB4815CB}" type="pres">
      <dgm:prSet presAssocID="{EB50C67A-F430-4856-AC66-E85757771276}" presName="iconBgRect" presStyleLbl="bgShp" presStyleIdx="1" presStyleCnt="3"/>
      <dgm:spPr>
        <a:prstGeom prst="round2DiagRect">
          <a:avLst>
            <a:gd name="adj1" fmla="val 29727"/>
            <a:gd name="adj2" fmla="val 0"/>
          </a:avLst>
        </a:prstGeom>
      </dgm:spPr>
    </dgm:pt>
    <dgm:pt modelId="{21C9DDDA-D7EE-44BE-B6BD-46A4AEF1AB7F}" type="pres">
      <dgm:prSet presAssocID="{EB50C67A-F430-4856-AC66-E857577712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2DCAD850-80B1-4981-9597-FCBA8949120F}" type="pres">
      <dgm:prSet presAssocID="{EB50C67A-F430-4856-AC66-E85757771276}" presName="spaceRect" presStyleCnt="0"/>
      <dgm:spPr/>
    </dgm:pt>
    <dgm:pt modelId="{7E750251-886F-4C52-B8DD-4E13EA1941A7}" type="pres">
      <dgm:prSet presAssocID="{EB50C67A-F430-4856-AC66-E85757771276}" presName="textRect" presStyleLbl="revTx" presStyleIdx="1" presStyleCnt="3">
        <dgm:presLayoutVars>
          <dgm:chMax val="1"/>
          <dgm:chPref val="1"/>
        </dgm:presLayoutVars>
      </dgm:prSet>
      <dgm:spPr/>
    </dgm:pt>
    <dgm:pt modelId="{2272CC32-3DB7-4905-A6F6-EAB319366F66}" type="pres">
      <dgm:prSet presAssocID="{D80F3736-043C-48B2-A917-BEA12CD852D5}" presName="sibTrans" presStyleCnt="0"/>
      <dgm:spPr/>
    </dgm:pt>
    <dgm:pt modelId="{599CA098-6A7D-4562-B1B3-A27C5D1E1926}" type="pres">
      <dgm:prSet presAssocID="{54110A09-4AE9-41D7-B9DA-E1A00FFA7109}" presName="compNode" presStyleCnt="0"/>
      <dgm:spPr/>
    </dgm:pt>
    <dgm:pt modelId="{551A6862-3961-464A-AD23-BBAFC14797F1}" type="pres">
      <dgm:prSet presAssocID="{54110A09-4AE9-41D7-B9DA-E1A00FFA7109}" presName="iconBgRect" presStyleLbl="bgShp" presStyleIdx="2" presStyleCnt="3"/>
      <dgm:spPr>
        <a:prstGeom prst="round2DiagRect">
          <a:avLst>
            <a:gd name="adj1" fmla="val 29727"/>
            <a:gd name="adj2" fmla="val 0"/>
          </a:avLst>
        </a:prstGeom>
      </dgm:spPr>
    </dgm:pt>
    <dgm:pt modelId="{55ED332D-C33D-441F-B19E-82278AAE86B3}" type="pres">
      <dgm:prSet presAssocID="{54110A09-4AE9-41D7-B9DA-E1A00FFA71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cial Network"/>
        </a:ext>
      </dgm:extLst>
    </dgm:pt>
    <dgm:pt modelId="{FC52AAB4-7F91-49FF-BBC0-7A0AD08D5D12}" type="pres">
      <dgm:prSet presAssocID="{54110A09-4AE9-41D7-B9DA-E1A00FFA7109}" presName="spaceRect" presStyleCnt="0"/>
      <dgm:spPr/>
    </dgm:pt>
    <dgm:pt modelId="{25C27165-CA86-4F44-AB80-0E234D4148A3}" type="pres">
      <dgm:prSet presAssocID="{54110A09-4AE9-41D7-B9DA-E1A00FFA7109}" presName="textRect" presStyleLbl="revTx" presStyleIdx="2" presStyleCnt="3">
        <dgm:presLayoutVars>
          <dgm:chMax val="1"/>
          <dgm:chPref val="1"/>
        </dgm:presLayoutVars>
      </dgm:prSet>
      <dgm:spPr/>
    </dgm:pt>
  </dgm:ptLst>
  <dgm:cxnLst>
    <dgm:cxn modelId="{13099228-0B4A-4808-AED1-355081C1C62F}" type="presOf" srcId="{EB50C67A-F430-4856-AC66-E85757771276}" destId="{7E750251-886F-4C52-B8DD-4E13EA1941A7}" srcOrd="0" destOrd="0" presId="urn:microsoft.com/office/officeart/2018/5/layout/IconLeafLabelList"/>
    <dgm:cxn modelId="{C61ABD48-F9D4-417A-9CDE-12A15F3E6D89}" srcId="{2EF166EB-FE18-4E5B-90FC-20D0339F187F}" destId="{EB50C67A-F430-4856-AC66-E85757771276}" srcOrd="1" destOrd="0" parTransId="{39F45826-5728-4624-96FB-64447E0F3A3F}" sibTransId="{D80F3736-043C-48B2-A917-BEA12CD852D5}"/>
    <dgm:cxn modelId="{0BB4E349-3DC2-4508-9BD1-FD90A005FD99}" type="presOf" srcId="{2EF166EB-FE18-4E5B-90FC-20D0339F187F}" destId="{A6E4DDD3-84D4-4BBF-A9E4-327F5B35F19E}" srcOrd="0" destOrd="0" presId="urn:microsoft.com/office/officeart/2018/5/layout/IconLeafLabelList"/>
    <dgm:cxn modelId="{DF17834C-FBC8-4F9C-98CC-3EA111EDEB25}" type="presOf" srcId="{54110A09-4AE9-41D7-B9DA-E1A00FFA7109}" destId="{25C27165-CA86-4F44-AB80-0E234D4148A3}" srcOrd="0" destOrd="0" presId="urn:microsoft.com/office/officeart/2018/5/layout/IconLeafLabelList"/>
    <dgm:cxn modelId="{9EC48853-F7E9-41CB-B895-58205B5703CF}" srcId="{2EF166EB-FE18-4E5B-90FC-20D0339F187F}" destId="{54110A09-4AE9-41D7-B9DA-E1A00FFA7109}" srcOrd="2" destOrd="0" parTransId="{1DEF1D36-08A7-4D53-93E4-98AE7A76E379}" sibTransId="{1BF2FBAA-C742-4377-B928-7AE8FA76AEFC}"/>
    <dgm:cxn modelId="{40DE6BA7-9709-4A83-AE7A-C2C2D4E9B37B}" type="presOf" srcId="{3641C9AF-8475-4D29-A20D-868E4D5B442B}" destId="{6B7D0411-4050-4CB4-B21A-4AB4F2A2DA34}" srcOrd="0" destOrd="0" presId="urn:microsoft.com/office/officeart/2018/5/layout/IconLeafLabelList"/>
    <dgm:cxn modelId="{72F443CF-B7C6-44B0-9AC1-9365D17F427E}" srcId="{2EF166EB-FE18-4E5B-90FC-20D0339F187F}" destId="{3641C9AF-8475-4D29-A20D-868E4D5B442B}" srcOrd="0" destOrd="0" parTransId="{023B8A80-57A5-4CD1-BE98-CA6536DE7CA1}" sibTransId="{173E5383-C00F-47AD-BEB0-AD938F33F0D4}"/>
    <dgm:cxn modelId="{18337161-D187-4422-9E88-C2E7046BDD1B}" type="presParOf" srcId="{A6E4DDD3-84D4-4BBF-A9E4-327F5B35F19E}" destId="{BB144CA5-4A74-4814-AB0E-B7524F6D375E}" srcOrd="0" destOrd="0" presId="urn:microsoft.com/office/officeart/2018/5/layout/IconLeafLabelList"/>
    <dgm:cxn modelId="{A05FF735-742A-4E50-A355-32A69A1A587F}" type="presParOf" srcId="{BB144CA5-4A74-4814-AB0E-B7524F6D375E}" destId="{7C33605F-E6EB-4FF2-ACC7-1F4C1F5DF0A5}" srcOrd="0" destOrd="0" presId="urn:microsoft.com/office/officeart/2018/5/layout/IconLeafLabelList"/>
    <dgm:cxn modelId="{C9EFBD5B-512F-411E-828D-7A596CE79F23}" type="presParOf" srcId="{BB144CA5-4A74-4814-AB0E-B7524F6D375E}" destId="{5A854253-719A-4F2E-A406-D4AC3CDC3176}" srcOrd="1" destOrd="0" presId="urn:microsoft.com/office/officeart/2018/5/layout/IconLeafLabelList"/>
    <dgm:cxn modelId="{24C73BB6-F056-403F-A454-8A6478536804}" type="presParOf" srcId="{BB144CA5-4A74-4814-AB0E-B7524F6D375E}" destId="{AC018263-419A-4A0C-AC71-2ED710CCF2C0}" srcOrd="2" destOrd="0" presId="urn:microsoft.com/office/officeart/2018/5/layout/IconLeafLabelList"/>
    <dgm:cxn modelId="{70FA8080-679E-47D6-BB43-5D9A96FED06D}" type="presParOf" srcId="{BB144CA5-4A74-4814-AB0E-B7524F6D375E}" destId="{6B7D0411-4050-4CB4-B21A-4AB4F2A2DA34}" srcOrd="3" destOrd="0" presId="urn:microsoft.com/office/officeart/2018/5/layout/IconLeafLabelList"/>
    <dgm:cxn modelId="{FCE1FA59-EDC7-4418-8670-38C4D259AE21}" type="presParOf" srcId="{A6E4DDD3-84D4-4BBF-A9E4-327F5B35F19E}" destId="{F141F85C-EE29-4FE4-9415-54278FA40ADC}" srcOrd="1" destOrd="0" presId="urn:microsoft.com/office/officeart/2018/5/layout/IconLeafLabelList"/>
    <dgm:cxn modelId="{959C5447-D0AF-44B0-8A2E-19D71C0F081F}" type="presParOf" srcId="{A6E4DDD3-84D4-4BBF-A9E4-327F5B35F19E}" destId="{6903297F-D8DE-4EA4-B7C2-A7451CB46B91}" srcOrd="2" destOrd="0" presId="urn:microsoft.com/office/officeart/2018/5/layout/IconLeafLabelList"/>
    <dgm:cxn modelId="{92D93046-7A8B-4F7E-8029-150F79FFC2E3}" type="presParOf" srcId="{6903297F-D8DE-4EA4-B7C2-A7451CB46B91}" destId="{F5C97F57-0B39-4ED9-9F34-D953DB4815CB}" srcOrd="0" destOrd="0" presId="urn:microsoft.com/office/officeart/2018/5/layout/IconLeafLabelList"/>
    <dgm:cxn modelId="{F302DD3E-0594-4D56-ABD6-BE1446DF1213}" type="presParOf" srcId="{6903297F-D8DE-4EA4-B7C2-A7451CB46B91}" destId="{21C9DDDA-D7EE-44BE-B6BD-46A4AEF1AB7F}" srcOrd="1" destOrd="0" presId="urn:microsoft.com/office/officeart/2018/5/layout/IconLeafLabelList"/>
    <dgm:cxn modelId="{270D0044-5E16-4CDC-BD3A-5B3B93A77E7C}" type="presParOf" srcId="{6903297F-D8DE-4EA4-B7C2-A7451CB46B91}" destId="{2DCAD850-80B1-4981-9597-FCBA8949120F}" srcOrd="2" destOrd="0" presId="urn:microsoft.com/office/officeart/2018/5/layout/IconLeafLabelList"/>
    <dgm:cxn modelId="{84DC729E-B826-4AE6-A648-5B096B8137FD}" type="presParOf" srcId="{6903297F-D8DE-4EA4-B7C2-A7451CB46B91}" destId="{7E750251-886F-4C52-B8DD-4E13EA1941A7}" srcOrd="3" destOrd="0" presId="urn:microsoft.com/office/officeart/2018/5/layout/IconLeafLabelList"/>
    <dgm:cxn modelId="{B18EBF2B-01FE-4BC5-B6D1-6D300E271A40}" type="presParOf" srcId="{A6E4DDD3-84D4-4BBF-A9E4-327F5B35F19E}" destId="{2272CC32-3DB7-4905-A6F6-EAB319366F66}" srcOrd="3" destOrd="0" presId="urn:microsoft.com/office/officeart/2018/5/layout/IconLeafLabelList"/>
    <dgm:cxn modelId="{63B4A630-3332-44E8-A84F-54A6FAAF0A5C}" type="presParOf" srcId="{A6E4DDD3-84D4-4BBF-A9E4-327F5B35F19E}" destId="{599CA098-6A7D-4562-B1B3-A27C5D1E1926}" srcOrd="4" destOrd="0" presId="urn:microsoft.com/office/officeart/2018/5/layout/IconLeafLabelList"/>
    <dgm:cxn modelId="{882A7CF8-D0F1-4E65-B4E1-E888A068DD9C}" type="presParOf" srcId="{599CA098-6A7D-4562-B1B3-A27C5D1E1926}" destId="{551A6862-3961-464A-AD23-BBAFC14797F1}" srcOrd="0" destOrd="0" presId="urn:microsoft.com/office/officeart/2018/5/layout/IconLeafLabelList"/>
    <dgm:cxn modelId="{98859B8F-C2B2-4A10-B390-0FAB06558FCB}" type="presParOf" srcId="{599CA098-6A7D-4562-B1B3-A27C5D1E1926}" destId="{55ED332D-C33D-441F-B19E-82278AAE86B3}" srcOrd="1" destOrd="0" presId="urn:microsoft.com/office/officeart/2018/5/layout/IconLeafLabelList"/>
    <dgm:cxn modelId="{97AD6352-2B03-420F-A382-6AA93E7685B1}" type="presParOf" srcId="{599CA098-6A7D-4562-B1B3-A27C5D1E1926}" destId="{FC52AAB4-7F91-49FF-BBC0-7A0AD08D5D12}" srcOrd="2" destOrd="0" presId="urn:microsoft.com/office/officeart/2018/5/layout/IconLeafLabelList"/>
    <dgm:cxn modelId="{E7EDC7F8-8FC1-4BFA-A002-E2124966F9B0}" type="presParOf" srcId="{599CA098-6A7D-4562-B1B3-A27C5D1E1926}" destId="{25C27165-CA86-4F44-AB80-0E234D4148A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3605F-E6EB-4FF2-ACC7-1F4C1F5DF0A5}">
      <dsp:nvSpPr>
        <dsp:cNvPr id="0" name=""/>
        <dsp:cNvSpPr/>
      </dsp:nvSpPr>
      <dsp:spPr>
        <a:xfrm>
          <a:off x="1108803" y="20602"/>
          <a:ext cx="2024437" cy="2024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54253-719A-4F2E-A406-D4AC3CDC3176}">
      <dsp:nvSpPr>
        <dsp:cNvPr id="0" name=""/>
        <dsp:cNvSpPr/>
      </dsp:nvSpPr>
      <dsp:spPr>
        <a:xfrm>
          <a:off x="1540241" y="452039"/>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7D0411-4050-4CB4-B21A-4AB4F2A2DA34}">
      <dsp:nvSpPr>
        <dsp:cNvPr id="0" name=""/>
        <dsp:cNvSpPr/>
      </dsp:nvSpPr>
      <dsp:spPr>
        <a:xfrm>
          <a:off x="461647" y="267560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a:t>Providing a range of practical opportunities to practice healthy living, to improve health outcomes for young people with SEND.</a:t>
          </a:r>
          <a:endParaRPr lang="en-US" sz="1100" kern="1200" dirty="0"/>
        </a:p>
      </dsp:txBody>
      <dsp:txXfrm>
        <a:off x="461647" y="2675602"/>
        <a:ext cx="3318750" cy="720000"/>
      </dsp:txXfrm>
    </dsp:sp>
    <dsp:sp modelId="{F5C97F57-0B39-4ED9-9F34-D953DB4815CB}">
      <dsp:nvSpPr>
        <dsp:cNvPr id="0" name=""/>
        <dsp:cNvSpPr/>
      </dsp:nvSpPr>
      <dsp:spPr>
        <a:xfrm>
          <a:off x="5008335" y="20602"/>
          <a:ext cx="2024437" cy="2024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9DDDA-D7EE-44BE-B6BD-46A4AEF1AB7F}">
      <dsp:nvSpPr>
        <dsp:cNvPr id="0" name=""/>
        <dsp:cNvSpPr/>
      </dsp:nvSpPr>
      <dsp:spPr>
        <a:xfrm>
          <a:off x="5439772" y="452039"/>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750251-886F-4C52-B8DD-4E13EA1941A7}">
      <dsp:nvSpPr>
        <dsp:cNvPr id="0" name=""/>
        <dsp:cNvSpPr/>
      </dsp:nvSpPr>
      <dsp:spPr>
        <a:xfrm>
          <a:off x="4361179" y="267560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a:t>Introducing young people from the SEND community who are in transition to adulthood, to existing inclusive activities, helping them to lead full and active lives.</a:t>
          </a:r>
          <a:endParaRPr lang="en-US" sz="1100" kern="1200" dirty="0"/>
        </a:p>
      </dsp:txBody>
      <dsp:txXfrm>
        <a:off x="4361179" y="2675602"/>
        <a:ext cx="3318750" cy="720000"/>
      </dsp:txXfrm>
    </dsp:sp>
    <dsp:sp modelId="{551A6862-3961-464A-AD23-BBAFC14797F1}">
      <dsp:nvSpPr>
        <dsp:cNvPr id="0" name=""/>
        <dsp:cNvSpPr/>
      </dsp:nvSpPr>
      <dsp:spPr>
        <a:xfrm>
          <a:off x="8907866" y="20602"/>
          <a:ext cx="2024437" cy="2024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D332D-C33D-441F-B19E-82278AAE86B3}">
      <dsp:nvSpPr>
        <dsp:cNvPr id="0" name=""/>
        <dsp:cNvSpPr/>
      </dsp:nvSpPr>
      <dsp:spPr>
        <a:xfrm>
          <a:off x="9339304" y="452039"/>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C27165-CA86-4F44-AB80-0E234D4148A3}">
      <dsp:nvSpPr>
        <dsp:cNvPr id="0" name=""/>
        <dsp:cNvSpPr/>
      </dsp:nvSpPr>
      <dsp:spPr>
        <a:xfrm>
          <a:off x="8260710" y="267560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To bring young people together to support the growth of peer friendships.</a:t>
          </a:r>
          <a:endParaRPr lang="en-US" sz="1100" kern="1200"/>
        </a:p>
      </dsp:txBody>
      <dsp:txXfrm>
        <a:off x="8260710" y="2675602"/>
        <a:ext cx="331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12136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26FCB-BD09-4123-94D3-0DFD2DCF5BF1}"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31394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326738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8516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2082159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111974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302178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2437866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273414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332252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313246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E26FCB-BD09-4123-94D3-0DFD2DCF5BF1}"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186574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E26FCB-BD09-4123-94D3-0DFD2DCF5BF1}"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167931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215828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313126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5E26FCB-BD09-4123-94D3-0DFD2DCF5BF1}" type="datetimeFigureOut">
              <a:rPr lang="en-GB" smtClean="0"/>
              <a:t>09/11/2023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328825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E26FCB-BD09-4123-94D3-0DFD2DCF5BF1}"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E680BA-41E2-4279-A7C5-D1A985288F2E}" type="slidenum">
              <a:rPr lang="en-GB" smtClean="0"/>
              <a:t>‹#›</a:t>
            </a:fld>
            <a:endParaRPr lang="en-GB"/>
          </a:p>
        </p:txBody>
      </p:sp>
    </p:spTree>
    <p:extLst>
      <p:ext uri="{BB962C8B-B14F-4D97-AF65-F5344CB8AC3E}">
        <p14:creationId xmlns:p14="http://schemas.microsoft.com/office/powerpoint/2010/main" val="210021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5E26FCB-BD09-4123-94D3-0DFD2DCF5BF1}" type="datetimeFigureOut">
              <a:rPr lang="en-GB" smtClean="0"/>
              <a:t>09/11/2023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E680BA-41E2-4279-A7C5-D1A985288F2E}" type="slidenum">
              <a:rPr lang="en-GB" smtClean="0"/>
              <a:t>‹#›</a:t>
            </a:fld>
            <a:endParaRPr lang="en-GB"/>
          </a:p>
        </p:txBody>
      </p:sp>
    </p:spTree>
    <p:extLst>
      <p:ext uri="{BB962C8B-B14F-4D97-AF65-F5344CB8AC3E}">
        <p14:creationId xmlns:p14="http://schemas.microsoft.com/office/powerpoint/2010/main" val="3441552951"/>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ngimg.com/download/66648"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0F381A-483A-CAD0-0B8F-066A70E97A14}"/>
              </a:ext>
            </a:extLst>
          </p:cNvPr>
          <p:cNvSpPr/>
          <p:nvPr/>
        </p:nvSpPr>
        <p:spPr>
          <a:xfrm>
            <a:off x="0" y="6152411"/>
            <a:ext cx="12795701" cy="523220"/>
          </a:xfrm>
          <a:prstGeom prst="rect">
            <a:avLst/>
          </a:prstGeom>
          <a:noFill/>
        </p:spPr>
        <p:txBody>
          <a:bodyPr wrap="square" lIns="91440" tIns="45720" rIns="91440" bIns="45720">
            <a:spAutoFit/>
          </a:bodyPr>
          <a:lstStyle/>
          <a:p>
            <a:pPr algn="ctr">
              <a:spcAft>
                <a:spcPts val="600"/>
              </a:spcAft>
            </a:pPr>
            <a:r>
              <a:rPr lang="en-GB" sz="2800" b="1" cap="none" spc="0" dirty="0">
                <a:ln w="12700">
                  <a:solidFill>
                    <a:schemeClr val="accent1"/>
                  </a:solidFill>
                  <a:prstDash val="solid"/>
                </a:ln>
                <a:solidFill>
                  <a:srgbClr val="FF33CC"/>
                </a:solidFill>
                <a:effectLst>
                  <a:outerShdw dist="38100" dir="2640000" algn="bl" rotWithShape="0">
                    <a:schemeClr val="accent1"/>
                  </a:outerShdw>
                </a:effectLst>
                <a:latin typeface="Arial Rounded MT Bold" panose="020F0704030504030204" pitchFamily="34" charset="0"/>
              </a:rPr>
              <a:t>Information &amp;  Support, Influence &amp; Change</a:t>
            </a:r>
            <a:endParaRPr lang="en-GB" sz="2800" b="1" cap="none" spc="0" dirty="0">
              <a:ln w="12700">
                <a:solidFill>
                  <a:schemeClr val="accent1"/>
                </a:solidFill>
                <a:prstDash val="solid"/>
              </a:ln>
              <a:solidFill>
                <a:srgbClr val="FF33CC"/>
              </a:solidFill>
              <a:effectLst>
                <a:outerShdw dist="38100" dir="2640000" algn="bl" rotWithShape="0">
                  <a:schemeClr val="accent1"/>
                </a:outerShdw>
              </a:effectLst>
            </a:endParaRPr>
          </a:p>
        </p:txBody>
      </p:sp>
      <p:sp>
        <p:nvSpPr>
          <p:cNvPr id="11" name="Rectangle 10">
            <a:extLst>
              <a:ext uri="{FF2B5EF4-FFF2-40B4-BE49-F238E27FC236}">
                <a16:creationId xmlns:a16="http://schemas.microsoft.com/office/drawing/2014/main" id="{CAF72CFB-10F3-7617-FD7B-395704A3453E}"/>
              </a:ext>
            </a:extLst>
          </p:cNvPr>
          <p:cNvSpPr/>
          <p:nvPr/>
        </p:nvSpPr>
        <p:spPr>
          <a:xfrm>
            <a:off x="0" y="2303252"/>
            <a:ext cx="12192000" cy="234638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text, logo, graphics, font&#10;&#10;Description automatically generated">
            <a:extLst>
              <a:ext uri="{FF2B5EF4-FFF2-40B4-BE49-F238E27FC236}">
                <a16:creationId xmlns:a16="http://schemas.microsoft.com/office/drawing/2014/main" id="{169BBA03-78B7-306C-B391-A9E26202EB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65" t="16780" r="18096" b="14537"/>
          <a:stretch/>
        </p:blipFill>
        <p:spPr>
          <a:xfrm>
            <a:off x="1418339" y="2406770"/>
            <a:ext cx="2044460" cy="2113472"/>
          </a:xfrm>
          <a:prstGeom prst="rect">
            <a:avLst/>
          </a:prstGeom>
        </p:spPr>
      </p:pic>
      <p:sp>
        <p:nvSpPr>
          <p:cNvPr id="13" name="TextBox 12">
            <a:extLst>
              <a:ext uri="{FF2B5EF4-FFF2-40B4-BE49-F238E27FC236}">
                <a16:creationId xmlns:a16="http://schemas.microsoft.com/office/drawing/2014/main" id="{B335E159-5C9F-D89A-64D7-B962066550BA}"/>
              </a:ext>
            </a:extLst>
          </p:cNvPr>
          <p:cNvSpPr txBox="1"/>
          <p:nvPr/>
        </p:nvSpPr>
        <p:spPr>
          <a:xfrm>
            <a:off x="4078881" y="2828835"/>
            <a:ext cx="6994222" cy="1200329"/>
          </a:xfrm>
          <a:prstGeom prst="rect">
            <a:avLst/>
          </a:prstGeom>
          <a:noFill/>
        </p:spPr>
        <p:txBody>
          <a:bodyPr wrap="none" rtlCol="0">
            <a:spAutoFit/>
          </a:bodyPr>
          <a:lstStyle/>
          <a:p>
            <a:pPr algn="ctr"/>
            <a:r>
              <a:rPr lang="en-GB" sz="3600" b="1" dirty="0">
                <a:solidFill>
                  <a:srgbClr val="00B050"/>
                </a:solidFill>
              </a:rPr>
              <a:t>Healthy Lives Programme 2023</a:t>
            </a:r>
          </a:p>
          <a:p>
            <a:pPr algn="ctr"/>
            <a:r>
              <a:rPr lang="en-GB" sz="3600" b="1" dirty="0">
                <a:solidFill>
                  <a:srgbClr val="00B050"/>
                </a:solidFill>
              </a:rPr>
              <a:t>Celebration Event</a:t>
            </a:r>
          </a:p>
        </p:txBody>
      </p:sp>
    </p:spTree>
    <p:extLst>
      <p:ext uri="{BB962C8B-B14F-4D97-AF65-F5344CB8AC3E}">
        <p14:creationId xmlns:p14="http://schemas.microsoft.com/office/powerpoint/2010/main" val="2224052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03C0-AE59-A994-9DE2-8406A5EF38C0}"/>
              </a:ext>
            </a:extLst>
          </p:cNvPr>
          <p:cNvSpPr>
            <a:spLocks noGrp="1"/>
          </p:cNvSpPr>
          <p:nvPr>
            <p:ph type="title"/>
          </p:nvPr>
        </p:nvSpPr>
        <p:spPr>
          <a:xfrm>
            <a:off x="3948111" y="219885"/>
            <a:ext cx="9404723" cy="1400530"/>
          </a:xfrm>
        </p:spPr>
        <p:txBody>
          <a:bodyPr/>
          <a:lstStyle/>
          <a:p>
            <a:r>
              <a:rPr lang="en-GB" dirty="0"/>
              <a:t>Activities</a:t>
            </a:r>
          </a:p>
        </p:txBody>
      </p:sp>
      <p:sp>
        <p:nvSpPr>
          <p:cNvPr id="3" name="Content Placeholder 2">
            <a:extLst>
              <a:ext uri="{FF2B5EF4-FFF2-40B4-BE49-F238E27FC236}">
                <a16:creationId xmlns:a16="http://schemas.microsoft.com/office/drawing/2014/main" id="{2B601600-D001-AB62-FFAD-24E72F377EC6}"/>
              </a:ext>
            </a:extLst>
          </p:cNvPr>
          <p:cNvSpPr>
            <a:spLocks noGrp="1"/>
          </p:cNvSpPr>
          <p:nvPr>
            <p:ph idx="1"/>
          </p:nvPr>
        </p:nvSpPr>
        <p:spPr>
          <a:xfrm>
            <a:off x="584730" y="2052918"/>
            <a:ext cx="4499466" cy="3528731"/>
          </a:xfrm>
        </p:spPr>
        <p:txBody>
          <a:bodyPr vert="horz" lIns="91440" tIns="45720" rIns="91440" bIns="45720" rtlCol="0" anchor="t">
            <a:normAutofit/>
          </a:bodyPr>
          <a:lstStyle/>
          <a:p>
            <a:pPr marL="0" indent="0" algn="ctr">
              <a:buNone/>
            </a:pPr>
            <a:r>
              <a:rPr lang="en-GB" b="1" dirty="0"/>
              <a:t>Physical Activities</a:t>
            </a:r>
            <a:endParaRPr lang="en-US"/>
          </a:p>
          <a:p>
            <a:r>
              <a:rPr lang="en-GB"/>
              <a:t>Gym session and trampolining </a:t>
            </a:r>
            <a:endParaRPr lang="en-US"/>
          </a:p>
          <a:p>
            <a:r>
              <a:rPr lang="en-GB" dirty="0"/>
              <a:t>1:1 Trampolining </a:t>
            </a:r>
          </a:p>
          <a:p>
            <a:r>
              <a:rPr lang="en-GB" dirty="0"/>
              <a:t>Vaulting and Pony Care </a:t>
            </a:r>
          </a:p>
          <a:p>
            <a:r>
              <a:rPr lang="en-GB" dirty="0"/>
              <a:t>Multi-activity Day </a:t>
            </a:r>
          </a:p>
          <a:p>
            <a:r>
              <a:rPr lang="en-GB" dirty="0"/>
              <a:t>Yoga </a:t>
            </a:r>
          </a:p>
          <a:p>
            <a:r>
              <a:rPr lang="en-GB" dirty="0"/>
              <a:t>Canoe Expedition and picnic </a:t>
            </a:r>
          </a:p>
          <a:p>
            <a:r>
              <a:rPr lang="en-GB" dirty="0"/>
              <a:t>Kayaking at Claremont Pool </a:t>
            </a:r>
          </a:p>
          <a:p>
            <a:endParaRPr lang="en-GB" dirty="0"/>
          </a:p>
        </p:txBody>
      </p:sp>
      <p:sp>
        <p:nvSpPr>
          <p:cNvPr id="4" name="Content Placeholder 2">
            <a:extLst>
              <a:ext uri="{FF2B5EF4-FFF2-40B4-BE49-F238E27FC236}">
                <a16:creationId xmlns:a16="http://schemas.microsoft.com/office/drawing/2014/main" id="{F349BA15-F612-8D8C-5252-C7CEF4D4DF4D}"/>
              </a:ext>
            </a:extLst>
          </p:cNvPr>
          <p:cNvSpPr txBox="1">
            <a:spLocks/>
          </p:cNvSpPr>
          <p:nvPr/>
        </p:nvSpPr>
        <p:spPr>
          <a:xfrm>
            <a:off x="5952328" y="1463753"/>
            <a:ext cx="4945657" cy="4862231"/>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GB" sz="1900" b="1" dirty="0"/>
              <a:t>Wellbeing Activities</a:t>
            </a:r>
          </a:p>
          <a:p>
            <a:r>
              <a:rPr lang="en-GB" sz="1900" dirty="0"/>
              <a:t>Be a Rock Star </a:t>
            </a:r>
            <a:endParaRPr lang="en-US" sz="1900" dirty="0"/>
          </a:p>
          <a:p>
            <a:r>
              <a:rPr lang="en-GB" sz="1900" dirty="0"/>
              <a:t>Supported Games session </a:t>
            </a:r>
            <a:endParaRPr lang="en-GB"/>
          </a:p>
          <a:p>
            <a:r>
              <a:rPr lang="en-GB" dirty="0"/>
              <a:t>Laughter Yoga and drumming </a:t>
            </a:r>
          </a:p>
          <a:p>
            <a:r>
              <a:rPr lang="en-GB" sz="1900" dirty="0"/>
              <a:t>Craft Session </a:t>
            </a:r>
            <a:endParaRPr lang="en-GB" dirty="0"/>
          </a:p>
          <a:p>
            <a:r>
              <a:rPr lang="en-GB" dirty="0"/>
              <a:t>Music and Song writing </a:t>
            </a:r>
          </a:p>
          <a:p>
            <a:r>
              <a:rPr lang="en-GB" dirty="0"/>
              <a:t>Afternoon Tea </a:t>
            </a:r>
          </a:p>
          <a:p>
            <a:r>
              <a:rPr lang="en-GB" dirty="0"/>
              <a:t>Independence supported session </a:t>
            </a:r>
          </a:p>
          <a:p>
            <a:r>
              <a:rPr lang="en-GB" dirty="0"/>
              <a:t>PACC Prom </a:t>
            </a:r>
          </a:p>
          <a:p>
            <a:r>
              <a:rPr lang="en-GB" dirty="0"/>
              <a:t>Canal boat trips </a:t>
            </a:r>
          </a:p>
          <a:p>
            <a:r>
              <a:rPr lang="en-GB" sz="1900" dirty="0"/>
              <a:t>Sensory Story and Cake making </a:t>
            </a:r>
            <a:endParaRPr lang="en-GB" dirty="0"/>
          </a:p>
          <a:p>
            <a:r>
              <a:rPr lang="en-GB" dirty="0"/>
              <a:t>Disney Sing-along </a:t>
            </a:r>
            <a:endParaRPr lang="en-GB" sz="1900"/>
          </a:p>
        </p:txBody>
      </p:sp>
    </p:spTree>
    <p:extLst>
      <p:ext uri="{BB962C8B-B14F-4D97-AF65-F5344CB8AC3E}">
        <p14:creationId xmlns:p14="http://schemas.microsoft.com/office/powerpoint/2010/main" val="115610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F72D4B-F1A8-EE95-AA22-10C76116C878}"/>
              </a:ext>
            </a:extLst>
          </p:cNvPr>
          <p:cNvSpPr>
            <a:spLocks noGrp="1"/>
          </p:cNvSpPr>
          <p:nvPr>
            <p:ph type="title"/>
          </p:nvPr>
        </p:nvSpPr>
        <p:spPr>
          <a:xfrm>
            <a:off x="3224074" y="318935"/>
            <a:ext cx="4134677" cy="1508760"/>
          </a:xfrm>
        </p:spPr>
        <p:txBody>
          <a:bodyPr>
            <a:normAutofit/>
          </a:bodyPr>
          <a:lstStyle/>
          <a:p>
            <a:r>
              <a:rPr lang="en-GB" dirty="0">
                <a:solidFill>
                  <a:schemeClr val="tx2"/>
                </a:solidFill>
              </a:rPr>
              <a:t>Outcomes for young people</a:t>
            </a:r>
          </a:p>
        </p:txBody>
      </p:sp>
      <p:pic>
        <p:nvPicPr>
          <p:cNvPr id="5" name="Picture 4" descr="A graph with different colored bars&#10;&#10;Description automatically generated">
            <a:extLst>
              <a:ext uri="{FF2B5EF4-FFF2-40B4-BE49-F238E27FC236}">
                <a16:creationId xmlns:a16="http://schemas.microsoft.com/office/drawing/2014/main" id="{3DA66A26-C864-6397-51AF-4A3CCBB1C76B}"/>
              </a:ext>
            </a:extLst>
          </p:cNvPr>
          <p:cNvPicPr>
            <a:picLocks noChangeAspect="1"/>
          </p:cNvPicPr>
          <p:nvPr/>
        </p:nvPicPr>
        <p:blipFill>
          <a:blip r:embed="rId2"/>
          <a:stretch>
            <a:fillRect/>
          </a:stretch>
        </p:blipFill>
        <p:spPr>
          <a:xfrm>
            <a:off x="1450843" y="2146531"/>
            <a:ext cx="7976425" cy="4171142"/>
          </a:xfrm>
          <a:prstGeom prst="rect">
            <a:avLst/>
          </a:prstGeom>
        </p:spPr>
      </p:pic>
    </p:spTree>
    <p:extLst>
      <p:ext uri="{BB962C8B-B14F-4D97-AF65-F5344CB8AC3E}">
        <p14:creationId xmlns:p14="http://schemas.microsoft.com/office/powerpoint/2010/main" val="234437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77231C-B7CC-ECE5-6413-5B8F419936BD}"/>
              </a:ext>
            </a:extLst>
          </p:cNvPr>
          <p:cNvSpPr>
            <a:spLocks noGrp="1"/>
          </p:cNvSpPr>
          <p:nvPr>
            <p:ph type="title"/>
          </p:nvPr>
        </p:nvSpPr>
        <p:spPr>
          <a:xfrm>
            <a:off x="3448517" y="269059"/>
            <a:ext cx="4134677" cy="1508760"/>
          </a:xfrm>
        </p:spPr>
        <p:txBody>
          <a:bodyPr>
            <a:normAutofit/>
          </a:bodyPr>
          <a:lstStyle/>
          <a:p>
            <a:r>
              <a:rPr lang="en-GB" dirty="0">
                <a:solidFill>
                  <a:schemeClr val="tx2"/>
                </a:solidFill>
              </a:rPr>
              <a:t>Outcomes for parent carers</a:t>
            </a:r>
          </a:p>
        </p:txBody>
      </p:sp>
      <p:pic>
        <p:nvPicPr>
          <p:cNvPr id="5" name="Picture 4" descr="A screenshot of a computer&#10;&#10;Description automatically generated">
            <a:extLst>
              <a:ext uri="{FF2B5EF4-FFF2-40B4-BE49-F238E27FC236}">
                <a16:creationId xmlns:a16="http://schemas.microsoft.com/office/drawing/2014/main" id="{083D556B-1503-511C-08F3-216E6EA106A3}"/>
              </a:ext>
            </a:extLst>
          </p:cNvPr>
          <p:cNvPicPr>
            <a:picLocks noChangeAspect="1"/>
          </p:cNvPicPr>
          <p:nvPr/>
        </p:nvPicPr>
        <p:blipFill>
          <a:blip r:embed="rId2"/>
          <a:stretch>
            <a:fillRect/>
          </a:stretch>
        </p:blipFill>
        <p:spPr>
          <a:xfrm>
            <a:off x="1327962" y="2075218"/>
            <a:ext cx="8565660" cy="3453405"/>
          </a:xfrm>
          <a:prstGeom prst="rect">
            <a:avLst/>
          </a:prstGeom>
        </p:spPr>
      </p:pic>
    </p:spTree>
    <p:extLst>
      <p:ext uri="{BB962C8B-B14F-4D97-AF65-F5344CB8AC3E}">
        <p14:creationId xmlns:p14="http://schemas.microsoft.com/office/powerpoint/2010/main" val="165701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17CF682-1A49-0C83-0AAB-098ED64A454E}"/>
              </a:ext>
            </a:extLst>
          </p:cNvPr>
          <p:cNvSpPr>
            <a:spLocks noGrp="1"/>
          </p:cNvSpPr>
          <p:nvPr>
            <p:ph idx="1"/>
          </p:nvPr>
        </p:nvSpPr>
        <p:spPr>
          <a:xfrm>
            <a:off x="1097086" y="1884679"/>
            <a:ext cx="9867852" cy="2062299"/>
          </a:xfrm>
        </p:spPr>
        <p:txBody>
          <a:bodyPr>
            <a:normAutofit lnSpcReduction="10000"/>
          </a:bodyPr>
          <a:lstStyle/>
          <a:p>
            <a:pPr marL="0" indent="0" algn="ctr">
              <a:buNone/>
            </a:pPr>
            <a:r>
              <a:rPr lang="en-GB" sz="2800" b="1" dirty="0"/>
              <a:t>PACC would like to say a huge thankyou to all of the Activity Providers who have supported The Programme and ensured all Young People enjoyed their activities! And a big thankyou to PACC volunteers for all of their support making this programme possible!</a:t>
            </a:r>
          </a:p>
        </p:txBody>
      </p:sp>
      <p:pic>
        <p:nvPicPr>
          <p:cNvPr id="6" name="Picture 5">
            <a:extLst>
              <a:ext uri="{FF2B5EF4-FFF2-40B4-BE49-F238E27FC236}">
                <a16:creationId xmlns:a16="http://schemas.microsoft.com/office/drawing/2014/main" id="{428FB387-2EEA-8262-3504-567E598CDF95}"/>
              </a:ext>
            </a:extLst>
          </p:cNvPr>
          <p:cNvPicPr>
            <a:picLocks noChangeAspect="1"/>
          </p:cNvPicPr>
          <p:nvPr/>
        </p:nvPicPr>
        <p:blipFill>
          <a:blip r:embed="rId2"/>
          <a:stretch>
            <a:fillRect/>
          </a:stretch>
        </p:blipFill>
        <p:spPr>
          <a:xfrm>
            <a:off x="4932375" y="4415959"/>
            <a:ext cx="1701887" cy="1670136"/>
          </a:xfrm>
          <a:prstGeom prst="rect">
            <a:avLst/>
          </a:prstGeom>
        </p:spPr>
      </p:pic>
    </p:spTree>
    <p:extLst>
      <p:ext uri="{BB962C8B-B14F-4D97-AF65-F5344CB8AC3E}">
        <p14:creationId xmlns:p14="http://schemas.microsoft.com/office/powerpoint/2010/main" val="84937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805F06-85B5-FCF8-68D5-CF41CDE46784}"/>
              </a:ext>
            </a:extLst>
          </p:cNvPr>
          <p:cNvSpPr txBox="1"/>
          <p:nvPr/>
        </p:nvSpPr>
        <p:spPr>
          <a:xfrm>
            <a:off x="550244" y="2534851"/>
            <a:ext cx="10995982" cy="3416320"/>
          </a:xfrm>
          <a:prstGeom prst="rect">
            <a:avLst/>
          </a:prstGeom>
          <a:noFill/>
        </p:spPr>
        <p:txBody>
          <a:bodyPr wrap="square" lIns="91440" tIns="45720" rIns="91440" bIns="45720" anchor="t">
            <a:spAutoFit/>
          </a:bodyPr>
          <a:lstStyle/>
          <a:p>
            <a:pPr algn="ctr"/>
            <a:r>
              <a:rPr lang="en-GB" sz="7200" b="1" dirty="0">
                <a:solidFill>
                  <a:schemeClr val="accent6"/>
                </a:solidFill>
              </a:rPr>
              <a:t>Healthy Lives Programme 2023</a:t>
            </a:r>
            <a:endParaRPr lang="en-GB" sz="7200" b="1">
              <a:solidFill>
                <a:schemeClr val="accent6"/>
              </a:solidFill>
              <a:cs typeface="Calibri"/>
            </a:endParaRPr>
          </a:p>
          <a:p>
            <a:pPr algn="ctr"/>
            <a:r>
              <a:rPr lang="en-GB" sz="7200" b="1" dirty="0">
                <a:solidFill>
                  <a:schemeClr val="accent6"/>
                </a:solidFill>
              </a:rPr>
              <a:t>Celebration Event</a:t>
            </a:r>
            <a:endParaRPr lang="en-GB" sz="5400" b="1" dirty="0">
              <a:solidFill>
                <a:schemeClr val="accent6"/>
              </a:solidFill>
              <a:cs typeface="Calibri"/>
            </a:endParaRPr>
          </a:p>
        </p:txBody>
      </p:sp>
      <p:sp>
        <p:nvSpPr>
          <p:cNvPr id="9" name="TextBox 8">
            <a:extLst>
              <a:ext uri="{FF2B5EF4-FFF2-40B4-BE49-F238E27FC236}">
                <a16:creationId xmlns:a16="http://schemas.microsoft.com/office/drawing/2014/main" id="{1DB10E6B-38B4-4552-46BC-3466CD458E0F}"/>
              </a:ext>
            </a:extLst>
          </p:cNvPr>
          <p:cNvSpPr txBox="1"/>
          <p:nvPr/>
        </p:nvSpPr>
        <p:spPr>
          <a:xfrm>
            <a:off x="2019133" y="6205591"/>
            <a:ext cx="7900827" cy="523220"/>
          </a:xfrm>
          <a:prstGeom prst="rect">
            <a:avLst/>
          </a:prstGeom>
          <a:noFill/>
        </p:spPr>
        <p:txBody>
          <a:bodyPr wrap="square">
            <a:spAutoFit/>
          </a:bodyPr>
          <a:lstStyle/>
          <a:p>
            <a:pPr algn="ctr">
              <a:spcAft>
                <a:spcPts val="600"/>
              </a:spcAft>
            </a:pPr>
            <a:r>
              <a:rPr lang="en-GB" sz="2800" b="1" cap="none" spc="0" dirty="0">
                <a:ln w="12700">
                  <a:solidFill>
                    <a:schemeClr val="accent1"/>
                  </a:solidFill>
                  <a:prstDash val="solid"/>
                </a:ln>
                <a:solidFill>
                  <a:srgbClr val="FF33CC"/>
                </a:solidFill>
                <a:effectLst>
                  <a:outerShdw dist="38100" dir="2640000" algn="bl" rotWithShape="0">
                    <a:schemeClr val="accent1"/>
                  </a:outerShdw>
                </a:effectLst>
                <a:latin typeface="Arial Rounded MT Bold" panose="020F0704030504030204" pitchFamily="34" charset="0"/>
              </a:rPr>
              <a:t>Information &amp;  Support, Influence &amp; Change</a:t>
            </a:r>
            <a:endParaRPr lang="en-GB" sz="2800" b="1" cap="none" spc="0" dirty="0">
              <a:ln w="12700">
                <a:solidFill>
                  <a:schemeClr val="accent1"/>
                </a:solidFill>
                <a:prstDash val="solid"/>
              </a:ln>
              <a:solidFill>
                <a:srgbClr val="FF33CC"/>
              </a:solidFill>
              <a:effectLst>
                <a:outerShdw dist="38100" dir="2640000" algn="bl" rotWithShape="0">
                  <a:schemeClr val="accent1"/>
                </a:outerShdw>
              </a:effectLst>
            </a:endParaRPr>
          </a:p>
        </p:txBody>
      </p:sp>
      <p:pic>
        <p:nvPicPr>
          <p:cNvPr id="2" name="Picture 1" descr="A logo with a green face&#10;&#10;Description automatically generated">
            <a:extLst>
              <a:ext uri="{FF2B5EF4-FFF2-40B4-BE49-F238E27FC236}">
                <a16:creationId xmlns:a16="http://schemas.microsoft.com/office/drawing/2014/main" id="{9509CAD0-B2BF-42FA-FE4B-39CC174B3D0A}"/>
              </a:ext>
            </a:extLst>
          </p:cNvPr>
          <p:cNvPicPr>
            <a:picLocks noChangeAspect="1"/>
          </p:cNvPicPr>
          <p:nvPr/>
        </p:nvPicPr>
        <p:blipFill>
          <a:blip r:embed="rId2"/>
          <a:stretch>
            <a:fillRect/>
          </a:stretch>
        </p:blipFill>
        <p:spPr>
          <a:xfrm>
            <a:off x="4588934" y="-4234"/>
            <a:ext cx="2463800" cy="2495550"/>
          </a:xfrm>
          <a:prstGeom prst="rect">
            <a:avLst/>
          </a:prstGeom>
        </p:spPr>
      </p:pic>
    </p:spTree>
    <p:extLst>
      <p:ext uri="{BB962C8B-B14F-4D97-AF65-F5344CB8AC3E}">
        <p14:creationId xmlns:p14="http://schemas.microsoft.com/office/powerpoint/2010/main" val="183645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8D2A0C4E-0569-AF94-2CDC-4E46940880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24583" y="205944"/>
            <a:ext cx="2595470" cy="6488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D624AD98-4DE7-6688-3657-1C62BF2470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180" y="864108"/>
            <a:ext cx="5129784" cy="512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31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99DD92-570B-67E2-F979-E8D90A1E7BF6}"/>
              </a:ext>
            </a:extLst>
          </p:cNvPr>
          <p:cNvPicPr>
            <a:picLocks noChangeAspect="1"/>
          </p:cNvPicPr>
          <p:nvPr/>
        </p:nvPicPr>
        <p:blipFill>
          <a:blip r:embed="rId2"/>
          <a:stretch>
            <a:fillRect/>
          </a:stretch>
        </p:blipFill>
        <p:spPr>
          <a:xfrm>
            <a:off x="0" y="1654"/>
            <a:ext cx="12263120" cy="6894678"/>
          </a:xfrm>
          <a:prstGeom prst="rect">
            <a:avLst/>
          </a:prstGeom>
        </p:spPr>
      </p:pic>
    </p:spTree>
    <p:extLst>
      <p:ext uri="{BB962C8B-B14F-4D97-AF65-F5344CB8AC3E}">
        <p14:creationId xmlns:p14="http://schemas.microsoft.com/office/powerpoint/2010/main" val="315915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dance class&#10;&#10;Description automatically generated">
            <a:extLst>
              <a:ext uri="{FF2B5EF4-FFF2-40B4-BE49-F238E27FC236}">
                <a16:creationId xmlns:a16="http://schemas.microsoft.com/office/drawing/2014/main" id="{2F688FD3-CB4E-732C-E252-5380F98B36F5}"/>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83265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for a performance&#10;&#10;Description automatically generated">
            <a:extLst>
              <a:ext uri="{FF2B5EF4-FFF2-40B4-BE49-F238E27FC236}">
                <a16:creationId xmlns:a16="http://schemas.microsoft.com/office/drawing/2014/main" id="{ED0326DB-65F9-CEA7-E49C-80BCAEF11B68}"/>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79895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61AB1B-9FA3-D409-1A52-979521386562}"/>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99711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C641ABA-BDDA-6AC7-CCE8-51B5B07DCF57}"/>
              </a:ext>
            </a:extLst>
          </p:cNvPr>
          <p:cNvGraphicFramePr>
            <a:graphicFrameLocks noGrp="1"/>
          </p:cNvGraphicFramePr>
          <p:nvPr>
            <p:ph idx="1"/>
            <p:extLst>
              <p:ext uri="{D42A27DB-BD31-4B8C-83A1-F6EECF244321}">
                <p14:modId xmlns:p14="http://schemas.microsoft.com/office/powerpoint/2010/main" val="1278836538"/>
              </p:ext>
            </p:extLst>
          </p:nvPr>
        </p:nvGraphicFramePr>
        <p:xfrm>
          <a:off x="306916" y="889000"/>
          <a:ext cx="11025362" cy="4932930"/>
        </p:xfrm>
        <a:graphic>
          <a:graphicData uri="http://schemas.openxmlformats.org/drawingml/2006/table">
            <a:tbl>
              <a:tblPr firstRow="1" firstCol="1" bandRow="1">
                <a:tableStyleId>{69CF1AB2-1976-4502-BF36-3FF5EA218861}</a:tableStyleId>
              </a:tblPr>
              <a:tblGrid>
                <a:gridCol w="4166072">
                  <a:extLst>
                    <a:ext uri="{9D8B030D-6E8A-4147-A177-3AD203B41FA5}">
                      <a16:colId xmlns:a16="http://schemas.microsoft.com/office/drawing/2014/main" val="713108973"/>
                    </a:ext>
                  </a:extLst>
                </a:gridCol>
                <a:gridCol w="6859290">
                  <a:extLst>
                    <a:ext uri="{9D8B030D-6E8A-4147-A177-3AD203B41FA5}">
                      <a16:colId xmlns:a16="http://schemas.microsoft.com/office/drawing/2014/main" val="2705680936"/>
                    </a:ext>
                  </a:extLst>
                </a:gridCol>
              </a:tblGrid>
              <a:tr h="603250">
                <a:tc>
                  <a:txBody>
                    <a:bodyPr/>
                    <a:lstStyle/>
                    <a:p>
                      <a:r>
                        <a:rPr lang="en-US" b="0" dirty="0">
                          <a:effectLst/>
                        </a:rPr>
                        <a:t>10:00</a:t>
                      </a:r>
                    </a:p>
                  </a:txBody>
                  <a:tcPr marL="68580" marR="68580" marT="0" marB="0"/>
                </a:tc>
                <a:tc>
                  <a:txBody>
                    <a:bodyPr/>
                    <a:lstStyle/>
                    <a:p>
                      <a:r>
                        <a:rPr lang="en-US" b="0" dirty="0">
                          <a:effectLst/>
                        </a:rPr>
                        <a:t>Welcome</a:t>
                      </a:r>
                    </a:p>
                  </a:txBody>
                  <a:tcPr marL="68580" marR="68580" marT="0" marB="0"/>
                </a:tc>
                <a:extLst>
                  <a:ext uri="{0D108BD9-81ED-4DB2-BD59-A6C34878D82A}">
                    <a16:rowId xmlns:a16="http://schemas.microsoft.com/office/drawing/2014/main" val="1161790631"/>
                  </a:ext>
                </a:extLst>
              </a:tr>
              <a:tr h="541210">
                <a:tc>
                  <a:txBody>
                    <a:bodyPr/>
                    <a:lstStyle/>
                    <a:p>
                      <a:r>
                        <a:rPr lang="en-US" b="0" dirty="0">
                          <a:effectLst/>
                        </a:rPr>
                        <a:t>10:10</a:t>
                      </a:r>
                    </a:p>
                  </a:txBody>
                  <a:tcPr marL="68580" marR="68580" marT="0" marB="0"/>
                </a:tc>
                <a:tc>
                  <a:txBody>
                    <a:bodyPr/>
                    <a:lstStyle/>
                    <a:p>
                      <a:r>
                        <a:rPr lang="en-US" b="0" dirty="0">
                          <a:effectLst/>
                        </a:rPr>
                        <a:t>Seated Yoga activity</a:t>
                      </a:r>
                    </a:p>
                  </a:txBody>
                  <a:tcPr marL="68580" marR="68580" marT="0" marB="0"/>
                </a:tc>
                <a:extLst>
                  <a:ext uri="{0D108BD9-81ED-4DB2-BD59-A6C34878D82A}">
                    <a16:rowId xmlns:a16="http://schemas.microsoft.com/office/drawing/2014/main" val="2065060922"/>
                  </a:ext>
                </a:extLst>
              </a:tr>
              <a:tr h="541210">
                <a:tc>
                  <a:txBody>
                    <a:bodyPr/>
                    <a:lstStyle/>
                    <a:p>
                      <a:r>
                        <a:rPr lang="en-US" b="0" dirty="0">
                          <a:effectLst/>
                        </a:rPr>
                        <a:t>10:30</a:t>
                      </a:r>
                    </a:p>
                  </a:txBody>
                  <a:tcPr marL="68580" marR="68580" marT="0" marB="0"/>
                </a:tc>
                <a:tc>
                  <a:txBody>
                    <a:bodyPr/>
                    <a:lstStyle/>
                    <a:p>
                      <a:r>
                        <a:rPr lang="en-US" b="0" dirty="0">
                          <a:effectLst/>
                        </a:rPr>
                        <a:t>Summary Presentation</a:t>
                      </a:r>
                    </a:p>
                  </a:txBody>
                  <a:tcPr marL="68580" marR="68580" marT="0" marB="0"/>
                </a:tc>
                <a:extLst>
                  <a:ext uri="{0D108BD9-81ED-4DB2-BD59-A6C34878D82A}">
                    <a16:rowId xmlns:a16="http://schemas.microsoft.com/office/drawing/2014/main" val="3481627694"/>
                  </a:ext>
                </a:extLst>
              </a:tr>
              <a:tr h="541210">
                <a:tc>
                  <a:txBody>
                    <a:bodyPr/>
                    <a:lstStyle/>
                    <a:p>
                      <a:r>
                        <a:rPr lang="en-US" b="0" dirty="0">
                          <a:effectLst/>
                        </a:rPr>
                        <a:t>10:40</a:t>
                      </a:r>
                    </a:p>
                  </a:txBody>
                  <a:tcPr marL="68580" marR="68580" marT="0" marB="0"/>
                </a:tc>
                <a:tc>
                  <a:txBody>
                    <a:bodyPr/>
                    <a:lstStyle/>
                    <a:p>
                      <a:r>
                        <a:rPr lang="en-US" b="0" dirty="0">
                          <a:effectLst/>
                        </a:rPr>
                        <a:t>Photo highlights presentation</a:t>
                      </a:r>
                    </a:p>
                  </a:txBody>
                  <a:tcPr marL="68580" marR="68580" marT="0" marB="0"/>
                </a:tc>
                <a:extLst>
                  <a:ext uri="{0D108BD9-81ED-4DB2-BD59-A6C34878D82A}">
                    <a16:rowId xmlns:a16="http://schemas.microsoft.com/office/drawing/2014/main" val="1631243563"/>
                  </a:ext>
                </a:extLst>
              </a:tr>
              <a:tr h="541210">
                <a:tc>
                  <a:txBody>
                    <a:bodyPr/>
                    <a:lstStyle/>
                    <a:p>
                      <a:r>
                        <a:rPr lang="en-US" b="0" dirty="0">
                          <a:effectLst/>
                        </a:rPr>
                        <a:t>10:45</a:t>
                      </a:r>
                    </a:p>
                  </a:txBody>
                  <a:tcPr marL="68580" marR="68580" marT="0" marB="0"/>
                </a:tc>
                <a:tc>
                  <a:txBody>
                    <a:bodyPr/>
                    <a:lstStyle/>
                    <a:p>
                      <a:r>
                        <a:rPr lang="en-US" b="0" dirty="0">
                          <a:effectLst/>
                        </a:rPr>
                        <a:t>Awards</a:t>
                      </a:r>
                    </a:p>
                  </a:txBody>
                  <a:tcPr marL="68580" marR="68580" marT="0" marB="0"/>
                </a:tc>
                <a:extLst>
                  <a:ext uri="{0D108BD9-81ED-4DB2-BD59-A6C34878D82A}">
                    <a16:rowId xmlns:a16="http://schemas.microsoft.com/office/drawing/2014/main" val="2520885877"/>
                  </a:ext>
                </a:extLst>
              </a:tr>
              <a:tr h="541210">
                <a:tc>
                  <a:txBody>
                    <a:bodyPr/>
                    <a:lstStyle/>
                    <a:p>
                      <a:r>
                        <a:rPr lang="en-US" b="0" dirty="0">
                          <a:effectLst/>
                        </a:rPr>
                        <a:t>11:15</a:t>
                      </a:r>
                    </a:p>
                  </a:txBody>
                  <a:tcPr marL="68580" marR="68580" marT="0" marB="0"/>
                </a:tc>
                <a:tc>
                  <a:txBody>
                    <a:bodyPr/>
                    <a:lstStyle/>
                    <a:p>
                      <a:r>
                        <a:rPr lang="en-US" b="0" dirty="0">
                          <a:effectLst/>
                        </a:rPr>
                        <a:t>Rock! Music school performance</a:t>
                      </a:r>
                    </a:p>
                  </a:txBody>
                  <a:tcPr marL="68580" marR="68580" marT="0" marB="0"/>
                </a:tc>
                <a:extLst>
                  <a:ext uri="{0D108BD9-81ED-4DB2-BD59-A6C34878D82A}">
                    <a16:rowId xmlns:a16="http://schemas.microsoft.com/office/drawing/2014/main" val="864079052"/>
                  </a:ext>
                </a:extLst>
              </a:tr>
              <a:tr h="541210">
                <a:tc>
                  <a:txBody>
                    <a:bodyPr/>
                    <a:lstStyle/>
                    <a:p>
                      <a:r>
                        <a:rPr lang="en-US" b="0" dirty="0">
                          <a:effectLst/>
                        </a:rPr>
                        <a:t>11:30</a:t>
                      </a:r>
                    </a:p>
                  </a:txBody>
                  <a:tcPr marL="68580" marR="68580" marT="0" marB="0"/>
                </a:tc>
                <a:tc>
                  <a:txBody>
                    <a:bodyPr/>
                    <a:lstStyle/>
                    <a:p>
                      <a:r>
                        <a:rPr lang="en-US" b="0" dirty="0">
                          <a:effectLst/>
                        </a:rPr>
                        <a:t>Identity School of Dance</a:t>
                      </a:r>
                    </a:p>
                  </a:txBody>
                  <a:tcPr marL="68580" marR="68580" marT="0" marB="0"/>
                </a:tc>
                <a:extLst>
                  <a:ext uri="{0D108BD9-81ED-4DB2-BD59-A6C34878D82A}">
                    <a16:rowId xmlns:a16="http://schemas.microsoft.com/office/drawing/2014/main" val="3415529373"/>
                  </a:ext>
                </a:extLst>
              </a:tr>
              <a:tr h="541210">
                <a:tc>
                  <a:txBody>
                    <a:bodyPr/>
                    <a:lstStyle/>
                    <a:p>
                      <a:r>
                        <a:rPr lang="en-US" b="0" dirty="0">
                          <a:effectLst/>
                        </a:rPr>
                        <a:t>11:45</a:t>
                      </a:r>
                    </a:p>
                  </a:txBody>
                  <a:tcPr marL="68580" marR="68580" marT="0" marB="0"/>
                </a:tc>
                <a:tc>
                  <a:txBody>
                    <a:bodyPr/>
                    <a:lstStyle/>
                    <a:p>
                      <a:r>
                        <a:rPr lang="en-US" b="0" dirty="0">
                          <a:effectLst/>
                        </a:rPr>
                        <a:t>Learning and Next Steps</a:t>
                      </a:r>
                    </a:p>
                  </a:txBody>
                  <a:tcPr marL="68580" marR="68580" marT="0" marB="0"/>
                </a:tc>
                <a:extLst>
                  <a:ext uri="{0D108BD9-81ED-4DB2-BD59-A6C34878D82A}">
                    <a16:rowId xmlns:a16="http://schemas.microsoft.com/office/drawing/2014/main" val="3600473972"/>
                  </a:ext>
                </a:extLst>
              </a:tr>
              <a:tr h="541210">
                <a:tc>
                  <a:txBody>
                    <a:bodyPr/>
                    <a:lstStyle/>
                    <a:p>
                      <a:r>
                        <a:rPr lang="en-US" b="0" dirty="0">
                          <a:effectLst/>
                        </a:rPr>
                        <a:t>12:00</a:t>
                      </a:r>
                    </a:p>
                  </a:txBody>
                  <a:tcPr marL="68580" marR="68580" marT="0" marB="0"/>
                </a:tc>
                <a:tc>
                  <a:txBody>
                    <a:bodyPr/>
                    <a:lstStyle/>
                    <a:p>
                      <a:r>
                        <a:rPr lang="en-US" b="0" dirty="0">
                          <a:effectLst/>
                        </a:rPr>
                        <a:t>Lunch</a:t>
                      </a:r>
                    </a:p>
                  </a:txBody>
                  <a:tcPr marL="68580" marR="68580" marT="0" marB="0"/>
                </a:tc>
                <a:extLst>
                  <a:ext uri="{0D108BD9-81ED-4DB2-BD59-A6C34878D82A}">
                    <a16:rowId xmlns:a16="http://schemas.microsoft.com/office/drawing/2014/main" val="3560300206"/>
                  </a:ext>
                </a:extLst>
              </a:tr>
            </a:tbl>
          </a:graphicData>
        </a:graphic>
      </p:graphicFrame>
      <p:sp>
        <p:nvSpPr>
          <p:cNvPr id="6" name="TextBox 5">
            <a:extLst>
              <a:ext uri="{FF2B5EF4-FFF2-40B4-BE49-F238E27FC236}">
                <a16:creationId xmlns:a16="http://schemas.microsoft.com/office/drawing/2014/main" id="{8BAFE5F7-5836-66B2-9D4A-1A4D95C5676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98592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9EE8A5-6E75-164C-A14C-B15BFBBD3B95}"/>
              </a:ext>
            </a:extLst>
          </p:cNvPr>
          <p:cNvSpPr/>
          <p:nvPr/>
        </p:nvSpPr>
        <p:spPr>
          <a:xfrm>
            <a:off x="0" y="6152411"/>
            <a:ext cx="12795701" cy="523220"/>
          </a:xfrm>
          <a:prstGeom prst="rect">
            <a:avLst/>
          </a:prstGeom>
          <a:noFill/>
        </p:spPr>
        <p:txBody>
          <a:bodyPr wrap="square" lIns="91440" tIns="45720" rIns="91440" bIns="45720">
            <a:spAutoFit/>
          </a:bodyPr>
          <a:lstStyle/>
          <a:p>
            <a:pPr algn="ctr">
              <a:spcAft>
                <a:spcPts val="600"/>
              </a:spcAft>
            </a:pPr>
            <a:r>
              <a:rPr lang="en-GB" sz="2800" b="1" cap="none" spc="0" dirty="0">
                <a:ln w="12700">
                  <a:solidFill>
                    <a:schemeClr val="accent1"/>
                  </a:solidFill>
                  <a:prstDash val="solid"/>
                </a:ln>
                <a:solidFill>
                  <a:srgbClr val="FF33CC"/>
                </a:solidFill>
                <a:effectLst>
                  <a:outerShdw dist="38100" dir="2640000" algn="bl" rotWithShape="0">
                    <a:schemeClr val="accent1"/>
                  </a:outerShdw>
                </a:effectLst>
                <a:latin typeface="Arial Rounded MT Bold" panose="020F0704030504030204" pitchFamily="34" charset="0"/>
              </a:rPr>
              <a:t>Information &amp;  Support, Influence &amp; Change</a:t>
            </a:r>
            <a:endParaRPr lang="en-GB" sz="2800" b="1" cap="none" spc="0" dirty="0">
              <a:ln w="12700">
                <a:solidFill>
                  <a:schemeClr val="accent1"/>
                </a:solidFill>
                <a:prstDash val="solid"/>
              </a:ln>
              <a:solidFill>
                <a:srgbClr val="FF33CC"/>
              </a:solidFill>
              <a:effectLst>
                <a:outerShdw dist="38100" dir="2640000" algn="bl" rotWithShape="0">
                  <a:schemeClr val="accent1"/>
                </a:outerShdw>
              </a:effectLst>
            </a:endParaRPr>
          </a:p>
        </p:txBody>
      </p:sp>
      <p:sp>
        <p:nvSpPr>
          <p:cNvPr id="5" name="Rectangle 4">
            <a:extLst>
              <a:ext uri="{FF2B5EF4-FFF2-40B4-BE49-F238E27FC236}">
                <a16:creationId xmlns:a16="http://schemas.microsoft.com/office/drawing/2014/main" id="{FED58EA4-16AA-43A2-744A-76025497DF97}"/>
              </a:ext>
            </a:extLst>
          </p:cNvPr>
          <p:cNvSpPr/>
          <p:nvPr/>
        </p:nvSpPr>
        <p:spPr>
          <a:xfrm>
            <a:off x="0" y="2303252"/>
            <a:ext cx="12192000" cy="234638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 logo, graphics, font&#10;&#10;Description automatically generated">
            <a:extLst>
              <a:ext uri="{FF2B5EF4-FFF2-40B4-BE49-F238E27FC236}">
                <a16:creationId xmlns:a16="http://schemas.microsoft.com/office/drawing/2014/main" id="{865EA8DB-D7D6-F3A4-ECE0-19EE77EC30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65" t="16780" r="18096" b="14537"/>
          <a:stretch/>
        </p:blipFill>
        <p:spPr>
          <a:xfrm>
            <a:off x="1418339" y="2406770"/>
            <a:ext cx="2044460" cy="2113472"/>
          </a:xfrm>
          <a:prstGeom prst="rect">
            <a:avLst/>
          </a:prstGeom>
        </p:spPr>
      </p:pic>
      <p:sp>
        <p:nvSpPr>
          <p:cNvPr id="2" name="Title 1">
            <a:extLst>
              <a:ext uri="{FF2B5EF4-FFF2-40B4-BE49-F238E27FC236}">
                <a16:creationId xmlns:a16="http://schemas.microsoft.com/office/drawing/2014/main" id="{B3B524CB-1D25-FA3B-DD2D-05EB8EB8A056}"/>
              </a:ext>
            </a:extLst>
          </p:cNvPr>
          <p:cNvSpPr>
            <a:spLocks noGrp="1"/>
          </p:cNvSpPr>
          <p:nvPr>
            <p:ph type="ctrTitle"/>
          </p:nvPr>
        </p:nvSpPr>
        <p:spPr>
          <a:xfrm>
            <a:off x="3462799" y="1017734"/>
            <a:ext cx="8825658" cy="3329581"/>
          </a:xfrm>
        </p:spPr>
        <p:txBody>
          <a:bodyPr/>
          <a:lstStyle/>
          <a:p>
            <a:pPr algn="ctr"/>
            <a:r>
              <a:rPr lang="en-GB" sz="6000" dirty="0">
                <a:solidFill>
                  <a:srgbClr val="00B050"/>
                </a:solidFill>
                <a:latin typeface="Calibri" panose="020F0502020204030204" pitchFamily="34" charset="0"/>
                <a:ea typeface="Calibri" panose="020F0502020204030204" pitchFamily="34" charset="0"/>
                <a:cs typeface="Calibri" panose="020F0502020204030204" pitchFamily="34" charset="0"/>
              </a:rPr>
              <a:t>Learning and Next Steps</a:t>
            </a:r>
          </a:p>
        </p:txBody>
      </p:sp>
    </p:spTree>
    <p:extLst>
      <p:ext uri="{BB962C8B-B14F-4D97-AF65-F5344CB8AC3E}">
        <p14:creationId xmlns:p14="http://schemas.microsoft.com/office/powerpoint/2010/main" val="352086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1750-886F-6F13-604E-10CB78420772}"/>
              </a:ext>
            </a:extLst>
          </p:cNvPr>
          <p:cNvSpPr>
            <a:spLocks noGrp="1"/>
          </p:cNvSpPr>
          <p:nvPr>
            <p:ph type="title"/>
          </p:nvPr>
        </p:nvSpPr>
        <p:spPr>
          <a:xfrm>
            <a:off x="5285608" y="452718"/>
            <a:ext cx="4765226" cy="1400530"/>
          </a:xfrm>
        </p:spPr>
        <p:txBody>
          <a:bodyPr>
            <a:normAutofit/>
          </a:bodyPr>
          <a:lstStyle/>
          <a:p>
            <a:r>
              <a:rPr lang="en-GB" dirty="0"/>
              <a:t>Learning and Next Steps</a:t>
            </a:r>
          </a:p>
        </p:txBody>
      </p:sp>
      <p:pic>
        <p:nvPicPr>
          <p:cNvPr id="3074" name="Picture 2" descr="May be an image of 8 people, people studying, newsagent and text">
            <a:extLst>
              <a:ext uri="{FF2B5EF4-FFF2-40B4-BE49-F238E27FC236}">
                <a16:creationId xmlns:a16="http://schemas.microsoft.com/office/drawing/2014/main" id="{C3E41853-AE3A-FC24-4BB2-3E6BC963E2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74" r="3" b="1529"/>
          <a:stretch/>
        </p:blipFill>
        <p:spPr bwMode="auto">
          <a:xfrm>
            <a:off x="-1" y="10"/>
            <a:ext cx="4634681" cy="3428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ay be an image of 9 people, people practising yoga and text that says &quot;Ringtone wn Cumberlidge Av2hu … More Edit&quot;">
            <a:extLst>
              <a:ext uri="{FF2B5EF4-FFF2-40B4-BE49-F238E27FC236}">
                <a16:creationId xmlns:a16="http://schemas.microsoft.com/office/drawing/2014/main" id="{63B1AA0D-DDE8-57D2-9700-7C0FE3177B67}"/>
              </a:ext>
            </a:extLst>
          </p:cNvPr>
          <p:cNvPicPr>
            <a:picLocks noChangeAspect="1"/>
          </p:cNvPicPr>
          <p:nvPr/>
        </p:nvPicPr>
        <p:blipFill rotWithShape="1">
          <a:blip r:embed="rId3">
            <a:extLst>
              <a:ext uri="{28A0092B-C50C-407E-A947-70E740481C1C}">
                <a14:useLocalDpi xmlns:a14="http://schemas.microsoft.com/office/drawing/2010/main" val="0"/>
              </a:ext>
            </a:extLst>
          </a:blip>
          <a:srcRect t="29190" r="2" b="34748"/>
          <a:stretch/>
        </p:blipFill>
        <p:spPr bwMode="auto">
          <a:xfrm>
            <a:off x="3222" y="3429001"/>
            <a:ext cx="4634681" cy="3428538"/>
          </a:xfrm>
          <a:prstGeom prst="rect">
            <a:avLst/>
          </a:prstGeom>
          <a:noFill/>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C0380D27-B39F-F4AC-CFFA-6B97A2ACC8BF}"/>
              </a:ext>
            </a:extLst>
          </p:cNvPr>
          <p:cNvSpPr>
            <a:spLocks noGrp="1"/>
          </p:cNvSpPr>
          <p:nvPr>
            <p:ph idx="1"/>
          </p:nvPr>
        </p:nvSpPr>
        <p:spPr>
          <a:xfrm>
            <a:off x="5285608" y="2052918"/>
            <a:ext cx="4764245" cy="4195481"/>
          </a:xfrm>
        </p:spPr>
        <p:txBody>
          <a:bodyPr>
            <a:normAutofit/>
          </a:bodyPr>
          <a:lstStyle/>
          <a:p>
            <a:pPr>
              <a:lnSpc>
                <a:spcPct val="90000"/>
              </a:lnSpc>
            </a:pPr>
            <a:r>
              <a:rPr lang="en-US" sz="1400"/>
              <a:t>young people from the learning disability and autistic community want to do the same type of activities as their neurotypical peers, but they want to do this in a safe and supported environment, where they can spend time with their friends</a:t>
            </a:r>
          </a:p>
          <a:p>
            <a:pPr>
              <a:lnSpc>
                <a:spcPct val="90000"/>
              </a:lnSpc>
            </a:pPr>
            <a:r>
              <a:rPr lang="en-US" sz="1400"/>
              <a:t>Over 82% were repeat participants from last year’s programme and the growth in friendships was clearly key in supporting participation.</a:t>
            </a:r>
          </a:p>
          <a:p>
            <a:pPr>
              <a:lnSpc>
                <a:spcPct val="90000"/>
              </a:lnSpc>
            </a:pPr>
            <a:r>
              <a:rPr lang="en-US" sz="1400"/>
              <a:t>Parents reported growing confidence in building and supporting the development of friendship circles. </a:t>
            </a:r>
          </a:p>
          <a:p>
            <a:pPr>
              <a:lnSpc>
                <a:spcPct val="90000"/>
              </a:lnSpc>
            </a:pPr>
            <a:r>
              <a:rPr lang="en-US" sz="1400"/>
              <a:t>There is a significant opportunity to use the Healthy Lives Programme as a gateway to Post 16 provision, providing </a:t>
            </a:r>
            <a:r>
              <a:rPr lang="en-US" sz="1400" err="1"/>
              <a:t>co-ordinated</a:t>
            </a:r>
            <a:r>
              <a:rPr lang="en-US" sz="1400"/>
              <a:t> information about the Post 16 offer and taster sessions to support transition.</a:t>
            </a:r>
            <a:endParaRPr lang="en-GB" sz="1400"/>
          </a:p>
        </p:txBody>
      </p:sp>
    </p:spTree>
    <p:extLst>
      <p:ext uri="{BB962C8B-B14F-4D97-AF65-F5344CB8AC3E}">
        <p14:creationId xmlns:p14="http://schemas.microsoft.com/office/powerpoint/2010/main" val="124394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y be an image of 6 people">
            <a:extLst>
              <a:ext uri="{FF2B5EF4-FFF2-40B4-BE49-F238E27FC236}">
                <a16:creationId xmlns:a16="http://schemas.microsoft.com/office/drawing/2014/main" id="{002C42DC-5CE0-97C5-E7BD-E1C37A4DC2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0" r="6762" b="5"/>
          <a:stretch/>
        </p:blipFill>
        <p:spPr bwMode="auto">
          <a:xfrm>
            <a:off x="7196401" y="647699"/>
            <a:ext cx="3245488" cy="268333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8E05F3F-FBEF-5114-22AB-45D716E142E8}"/>
              </a:ext>
            </a:extLst>
          </p:cNvPr>
          <p:cNvSpPr>
            <a:spLocks noGrp="1"/>
          </p:cNvSpPr>
          <p:nvPr>
            <p:ph idx="1"/>
          </p:nvPr>
        </p:nvSpPr>
        <p:spPr>
          <a:xfrm>
            <a:off x="506641" y="1026758"/>
            <a:ext cx="4486820" cy="5526442"/>
          </a:xfrm>
        </p:spPr>
        <p:txBody>
          <a:bodyPr>
            <a:normAutofit/>
          </a:bodyPr>
          <a:lstStyle/>
          <a:p>
            <a:pPr>
              <a:lnSpc>
                <a:spcPct val="90000"/>
              </a:lnSpc>
            </a:pPr>
            <a:r>
              <a:rPr lang="en-US" sz="1600" dirty="0"/>
              <a:t>Learning from Healthy Lives will continue to inform the development of PFA Hubs in Shropshire, linking existing venues throughout the county, with community-based activity providers.</a:t>
            </a:r>
          </a:p>
          <a:p>
            <a:pPr>
              <a:lnSpc>
                <a:spcPct val="90000"/>
              </a:lnSpc>
            </a:pPr>
            <a:r>
              <a:rPr lang="en-US" sz="1600" dirty="0"/>
              <a:t>Further work is needed to create a wider physical activity offer for SEND families to support improved health outcomes.</a:t>
            </a:r>
          </a:p>
          <a:p>
            <a:pPr>
              <a:lnSpc>
                <a:spcPct val="90000"/>
              </a:lnSpc>
            </a:pPr>
            <a:r>
              <a:rPr lang="en-US" sz="1600" dirty="0"/>
              <a:t>There are clear opportunities to develop a community-based Short Break programme aimed at 14 – 25 years with more complex needs, supporting transition to adult services, while providing regular breaks from caring from parent carers. </a:t>
            </a:r>
          </a:p>
          <a:p>
            <a:pPr>
              <a:lnSpc>
                <a:spcPct val="90000"/>
              </a:lnSpc>
            </a:pPr>
            <a:r>
              <a:rPr lang="en-US" sz="1600" dirty="0"/>
              <a:t>The key to the success of programme is the hours invested in developing relationships with both providers and families.</a:t>
            </a:r>
            <a:endParaRPr lang="en-GB" sz="1600" dirty="0"/>
          </a:p>
        </p:txBody>
      </p:sp>
      <p:pic>
        <p:nvPicPr>
          <p:cNvPr id="4" name="Picture 4" descr="May be an image of 5 people and people climbing">
            <a:extLst>
              <a:ext uri="{FF2B5EF4-FFF2-40B4-BE49-F238E27FC236}">
                <a16:creationId xmlns:a16="http://schemas.microsoft.com/office/drawing/2014/main" id="{EE5DFF70-DA9A-5852-0A43-049478A91C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67" r="1" b="26145"/>
          <a:stretch/>
        </p:blipFill>
        <p:spPr bwMode="auto">
          <a:xfrm>
            <a:off x="7356824" y="3526971"/>
            <a:ext cx="2924642" cy="272142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4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647B-4926-2FAB-CEBE-FD9A9808CDE8}"/>
              </a:ext>
            </a:extLst>
          </p:cNvPr>
          <p:cNvSpPr>
            <a:spLocks noGrp="1"/>
          </p:cNvSpPr>
          <p:nvPr>
            <p:ph type="title"/>
          </p:nvPr>
        </p:nvSpPr>
        <p:spPr/>
        <p:txBody>
          <a:bodyPr/>
          <a:lstStyle/>
          <a:p>
            <a:r>
              <a:rPr lang="en-GB" sz="4400" dirty="0"/>
              <a:t>Buddies </a:t>
            </a:r>
            <a:br>
              <a:rPr lang="en-GB" sz="4400" dirty="0"/>
            </a:br>
            <a:r>
              <a:rPr lang="en-GB" sz="4400" dirty="0"/>
              <a:t>Social Network</a:t>
            </a:r>
          </a:p>
        </p:txBody>
      </p:sp>
      <p:sp>
        <p:nvSpPr>
          <p:cNvPr id="3" name="Content Placeholder 2">
            <a:extLst>
              <a:ext uri="{FF2B5EF4-FFF2-40B4-BE49-F238E27FC236}">
                <a16:creationId xmlns:a16="http://schemas.microsoft.com/office/drawing/2014/main" id="{ABBF2BE8-E4D3-7AF4-562F-DE99C102520F}"/>
              </a:ext>
            </a:extLst>
          </p:cNvPr>
          <p:cNvSpPr>
            <a:spLocks noGrp="1"/>
          </p:cNvSpPr>
          <p:nvPr>
            <p:ph idx="1"/>
          </p:nvPr>
        </p:nvSpPr>
        <p:spPr>
          <a:xfrm>
            <a:off x="413354" y="1988589"/>
            <a:ext cx="4616769" cy="3584991"/>
          </a:xfrm>
        </p:spPr>
        <p:txBody>
          <a:bodyPr>
            <a:noAutofit/>
          </a:bodyPr>
          <a:lstStyle/>
          <a:p>
            <a:r>
              <a:rPr lang="en-US" sz="1600" dirty="0"/>
              <a:t>Buddies is a social network for families of children 14-25 years with special educational needs or disabilities, supported by PACC. The group provides an opportunity for young people with SEND to get together socially and develop friendships outside of their educational provision.</a:t>
            </a:r>
          </a:p>
          <a:p>
            <a:r>
              <a:rPr lang="en-US" sz="1600" dirty="0"/>
              <a:t>Having the parent carer led Buddies programme (hosted by PACC) provides important opportunities throughout the year for the young people who participate in the Healthy Lives programme and their parent carers to keep in touch. Buddies also provides an entry pathway in the Healthy Lives programme.</a:t>
            </a:r>
            <a:endParaRPr lang="en-GB" sz="1600" dirty="0"/>
          </a:p>
        </p:txBody>
      </p:sp>
      <p:pic>
        <p:nvPicPr>
          <p:cNvPr id="2054" name="Picture 6" descr="May be an image of 2 people">
            <a:extLst>
              <a:ext uri="{FF2B5EF4-FFF2-40B4-BE49-F238E27FC236}">
                <a16:creationId xmlns:a16="http://schemas.microsoft.com/office/drawing/2014/main" id="{B38613A8-C307-25C9-ADBC-1FA85EB0A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848" y="528742"/>
            <a:ext cx="3014216" cy="45609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o photo description available.">
            <a:extLst>
              <a:ext uri="{FF2B5EF4-FFF2-40B4-BE49-F238E27FC236}">
                <a16:creationId xmlns:a16="http://schemas.microsoft.com/office/drawing/2014/main" id="{D04B99D2-89C9-3A54-689C-ED6B05595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913" y="2273067"/>
            <a:ext cx="3195694" cy="23967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o photo description available.">
            <a:extLst>
              <a:ext uri="{FF2B5EF4-FFF2-40B4-BE49-F238E27FC236}">
                <a16:creationId xmlns:a16="http://schemas.microsoft.com/office/drawing/2014/main" id="{3D1F51A9-60E9-CF50-CF45-9ACF4EC13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828" y="528742"/>
            <a:ext cx="3191865" cy="17364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7 people">
            <a:extLst>
              <a:ext uri="{FF2B5EF4-FFF2-40B4-BE49-F238E27FC236}">
                <a16:creationId xmlns:a16="http://schemas.microsoft.com/office/drawing/2014/main" id="{ACC309A6-24F7-5401-838E-2497C060E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697" y="4048800"/>
            <a:ext cx="6207062" cy="240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04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861A-DCE7-8D88-2B99-0066799D93F6}"/>
              </a:ext>
            </a:extLst>
          </p:cNvPr>
          <p:cNvSpPr>
            <a:spLocks noGrp="1"/>
          </p:cNvSpPr>
          <p:nvPr>
            <p:ph type="title"/>
          </p:nvPr>
        </p:nvSpPr>
        <p:spPr>
          <a:xfrm>
            <a:off x="92866" y="122168"/>
            <a:ext cx="9404723" cy="1400530"/>
          </a:xfrm>
        </p:spPr>
        <p:txBody>
          <a:bodyPr/>
          <a:lstStyle/>
          <a:p>
            <a:r>
              <a:rPr lang="en-GB" dirty="0"/>
              <a:t>PFA Navigators</a:t>
            </a:r>
          </a:p>
        </p:txBody>
      </p:sp>
      <p:pic>
        <p:nvPicPr>
          <p:cNvPr id="4098" name="Picture 2" descr="May be an image of 5 people and text">
            <a:extLst>
              <a:ext uri="{FF2B5EF4-FFF2-40B4-BE49-F238E27FC236}">
                <a16:creationId xmlns:a16="http://schemas.microsoft.com/office/drawing/2014/main" id="{FB1221E2-685D-5E3C-A318-C82625EB1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849" y="965200"/>
            <a:ext cx="3828302" cy="54152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y be a graphic of text that says &quot;Does your young person have an activity plan? PREPARATION PAcc Championingy your FORADULTHOOD volce How does your son/daughter enjoy spending time? Do they prefer to do activities 1:1, in small groups or big groups? What interests does he/she have or would like to develop? ARE YOU STRUGGLING TO FIND INCLUSIVE ACTIVITIES? ISFINDING AN ACTIVITY TO MEET YOUR YOUNG PERSONS NEEDS DIFFICULT? Contact our PFA Navigators: Abi@paccshropshire.org.uk Denise@paccshropshire.org.uk .IS THERE ANY SUPPORT TO HELP DEVELOP INTERESTS? .IS THERE A GROUP HE/SHE CAN JOIN? .HOW CAN HE/SHE KEEP IN TOUCH WITH FRIENDS? .HOW CAN HE/SHE MEET NEW FRIENDS?&quot;">
            <a:extLst>
              <a:ext uri="{FF2B5EF4-FFF2-40B4-BE49-F238E27FC236}">
                <a16:creationId xmlns:a16="http://schemas.microsoft.com/office/drawing/2014/main" id="{00C70D63-5FA1-0A8F-1E05-B500D242C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6" y="1951659"/>
            <a:ext cx="3763281" cy="31549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y be an image of text">
            <a:extLst>
              <a:ext uri="{FF2B5EF4-FFF2-40B4-BE49-F238E27FC236}">
                <a16:creationId xmlns:a16="http://schemas.microsoft.com/office/drawing/2014/main" id="{EEF1A447-7052-E3E4-D001-2FB73DEC5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6786" y="1893366"/>
            <a:ext cx="3902348" cy="3271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A55861-AB88-FBD2-9173-28ABC335234A}"/>
              </a:ext>
            </a:extLst>
          </p:cNvPr>
          <p:cNvSpPr txBox="1"/>
          <p:nvPr/>
        </p:nvSpPr>
        <p:spPr>
          <a:xfrm>
            <a:off x="8130018" y="5364480"/>
            <a:ext cx="3828302" cy="1200329"/>
          </a:xfrm>
          <a:prstGeom prst="rect">
            <a:avLst/>
          </a:prstGeom>
          <a:noFill/>
        </p:spPr>
        <p:txBody>
          <a:bodyPr wrap="square" rtlCol="0">
            <a:spAutoFit/>
          </a:bodyPr>
          <a:lstStyle/>
          <a:p>
            <a:r>
              <a:rPr lang="en-GB" dirty="0"/>
              <a:t>Abi and Denise can offer information and signposting to PFA services. They will be here until 1pm to chat all things PFA!</a:t>
            </a:r>
          </a:p>
        </p:txBody>
      </p:sp>
    </p:spTree>
    <p:extLst>
      <p:ext uri="{BB962C8B-B14F-4D97-AF65-F5344CB8AC3E}">
        <p14:creationId xmlns:p14="http://schemas.microsoft.com/office/powerpoint/2010/main" val="2576555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rewsbury Town Fc Wallpaper - carrotapp">
            <a:extLst>
              <a:ext uri="{FF2B5EF4-FFF2-40B4-BE49-F238E27FC236}">
                <a16:creationId xmlns:a16="http://schemas.microsoft.com/office/drawing/2014/main" id="{5CE269C3-A5B6-2C61-11B6-05C0C9E018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57" r="24001" b="-1"/>
          <a:stretch/>
        </p:blipFill>
        <p:spPr bwMode="auto">
          <a:xfrm>
            <a:off x="-2" y="10"/>
            <a:ext cx="6094407"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80C6C8-C7DC-AA25-5CD3-22D86346F7DF}"/>
              </a:ext>
            </a:extLst>
          </p:cNvPr>
          <p:cNvSpPr>
            <a:spLocks noGrp="1"/>
          </p:cNvSpPr>
          <p:nvPr>
            <p:ph idx="1"/>
          </p:nvPr>
        </p:nvSpPr>
        <p:spPr>
          <a:xfrm>
            <a:off x="6742108" y="2438400"/>
            <a:ext cx="3307744" cy="3809999"/>
          </a:xfrm>
        </p:spPr>
        <p:txBody>
          <a:bodyPr>
            <a:normAutofit fontScale="92500" lnSpcReduction="10000"/>
          </a:bodyPr>
          <a:lstStyle/>
          <a:p>
            <a:pPr marL="0" indent="0" algn="ctr">
              <a:buNone/>
            </a:pPr>
            <a:r>
              <a:rPr lang="en-GB" sz="2400" dirty="0"/>
              <a:t>Shrewsbury Town Football Club have kindly donated tickets for a home game in January to Young People who have been awarded a certificate today!</a:t>
            </a:r>
          </a:p>
          <a:p>
            <a:pPr marL="0" indent="0" algn="ctr">
              <a:buNone/>
            </a:pPr>
            <a:r>
              <a:rPr lang="en-GB" sz="2400" dirty="0"/>
              <a:t>For more information, or to reserve tickets, please speak to Abi!</a:t>
            </a:r>
          </a:p>
        </p:txBody>
      </p:sp>
    </p:spTree>
    <p:extLst>
      <p:ext uri="{BB962C8B-B14F-4D97-AF65-F5344CB8AC3E}">
        <p14:creationId xmlns:p14="http://schemas.microsoft.com/office/powerpoint/2010/main" val="233580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EF0D3-42E4-700B-8E7A-20BB0519810E}"/>
              </a:ext>
            </a:extLst>
          </p:cNvPr>
          <p:cNvSpPr>
            <a:spLocks noGrp="1"/>
          </p:cNvSpPr>
          <p:nvPr>
            <p:ph idx="1"/>
          </p:nvPr>
        </p:nvSpPr>
        <p:spPr>
          <a:xfrm>
            <a:off x="1620356" y="2920559"/>
            <a:ext cx="8946541" cy="4195481"/>
          </a:xfrm>
        </p:spPr>
        <p:txBody>
          <a:bodyPr vert="horz" lIns="91440" tIns="45720" rIns="91440" bIns="45720" rtlCol="0" anchor="t">
            <a:normAutofit/>
          </a:bodyPr>
          <a:lstStyle/>
          <a:p>
            <a:pPr marL="0" indent="0">
              <a:buNone/>
            </a:pPr>
            <a:r>
              <a:rPr lang="en-GB" sz="2800" dirty="0"/>
              <a:t>We would like to say a huge thank you to........</a:t>
            </a:r>
            <a:endParaRPr lang="en-US" sz="2800" dirty="0"/>
          </a:p>
          <a:p>
            <a:pPr marL="0" indent="0">
              <a:buNone/>
            </a:pPr>
            <a:endParaRPr lang="en-GB" sz="2800" dirty="0"/>
          </a:p>
          <a:p>
            <a:r>
              <a:rPr lang="en-GB" dirty="0"/>
              <a:t>Funders of The Healthy Lives Programme</a:t>
            </a:r>
          </a:p>
          <a:p>
            <a:r>
              <a:rPr lang="en-GB" dirty="0"/>
              <a:t>Providers who were part of this year's programme</a:t>
            </a:r>
          </a:p>
          <a:p>
            <a:r>
              <a:rPr lang="en-GB" dirty="0"/>
              <a:t>All the Young People who attended this year's programme</a:t>
            </a:r>
          </a:p>
          <a:p>
            <a:r>
              <a:rPr lang="en-GB" dirty="0"/>
              <a:t>The team at PACC for organising this year's programme</a:t>
            </a:r>
          </a:p>
          <a:p>
            <a:r>
              <a:rPr lang="en-GB" dirty="0"/>
              <a:t>Brad Fitt for coming to Shrewsbury to support this years event</a:t>
            </a:r>
          </a:p>
        </p:txBody>
      </p:sp>
      <p:pic>
        <p:nvPicPr>
          <p:cNvPr id="8" name="Picture 7" descr="A group of colorful tags with letters on them&#10;&#10;Description automatically generated">
            <a:extLst>
              <a:ext uri="{FF2B5EF4-FFF2-40B4-BE49-F238E27FC236}">
                <a16:creationId xmlns:a16="http://schemas.microsoft.com/office/drawing/2014/main" id="{89CEE282-D8A5-24BA-3323-E5D2F3BC58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74618" y="1802"/>
            <a:ext cx="9144000" cy="2864285"/>
          </a:xfrm>
          <a:prstGeom prst="rect">
            <a:avLst/>
          </a:prstGeom>
        </p:spPr>
      </p:pic>
    </p:spTree>
    <p:extLst>
      <p:ext uri="{BB962C8B-B14F-4D97-AF65-F5344CB8AC3E}">
        <p14:creationId xmlns:p14="http://schemas.microsoft.com/office/powerpoint/2010/main" val="215119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5" name="Picture 14">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B057616-4105-D8CD-5EFF-F684097CD340}"/>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5400" dirty="0"/>
              <a:t>Warm Up Activity </a:t>
            </a:r>
          </a:p>
        </p:txBody>
      </p:sp>
      <p:sp>
        <p:nvSpPr>
          <p:cNvPr id="21" name="Rectangle 20">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Content Placeholder 3" descr="A cartoon of a dog looking at a moon&#10;&#10;Description automatically generated">
            <a:extLst>
              <a:ext uri="{FF2B5EF4-FFF2-40B4-BE49-F238E27FC236}">
                <a16:creationId xmlns:a16="http://schemas.microsoft.com/office/drawing/2014/main" id="{0895FC24-B79F-4973-1791-65E4DD80189D}"/>
              </a:ext>
            </a:extLst>
          </p:cNvPr>
          <p:cNvPicPr>
            <a:picLocks noGrp="1" noChangeAspect="1"/>
          </p:cNvPicPr>
          <p:nvPr>
            <p:ph idx="1"/>
          </p:nvPr>
        </p:nvPicPr>
        <p:blipFill>
          <a:blip r:embed="rId7"/>
          <a:stretch>
            <a:fillRect/>
          </a:stretch>
        </p:blipFill>
        <p:spPr>
          <a:xfrm>
            <a:off x="917504" y="647698"/>
            <a:ext cx="5723362" cy="5562139"/>
          </a:xfrm>
          <a:prstGeom prst="rect">
            <a:avLst/>
          </a:prstGeom>
          <a:effectLst/>
        </p:spPr>
      </p:pic>
    </p:spTree>
    <p:extLst>
      <p:ext uri="{BB962C8B-B14F-4D97-AF65-F5344CB8AC3E}">
        <p14:creationId xmlns:p14="http://schemas.microsoft.com/office/powerpoint/2010/main" val="398881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E6DEDAC-6ECA-4310-B1B5-5195D9FE98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 name="Picture 19">
            <a:extLst>
              <a:ext uri="{FF2B5EF4-FFF2-40B4-BE49-F238E27FC236}">
                <a16:creationId xmlns:a16="http://schemas.microsoft.com/office/drawing/2014/main" id="{090F8B19-B3AC-4A93-9127-02AE91FE78C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2" name="Oval 21">
            <a:extLst>
              <a:ext uri="{FF2B5EF4-FFF2-40B4-BE49-F238E27FC236}">
                <a16:creationId xmlns:a16="http://schemas.microsoft.com/office/drawing/2014/main" id="{9ED33766-FA97-4063-8B6A-B234E1524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4" name="Picture 23">
            <a:extLst>
              <a:ext uri="{FF2B5EF4-FFF2-40B4-BE49-F238E27FC236}">
                <a16:creationId xmlns:a16="http://schemas.microsoft.com/office/drawing/2014/main" id="{629E8F7B-B92E-441C-9D7E-32D7CEADBE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6" name="Picture 25">
            <a:extLst>
              <a:ext uri="{FF2B5EF4-FFF2-40B4-BE49-F238E27FC236}">
                <a16:creationId xmlns:a16="http://schemas.microsoft.com/office/drawing/2014/main" id="{97523564-45F3-4F15-882C-27C4DB268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8" name="Rectangle 27">
            <a:extLst>
              <a:ext uri="{FF2B5EF4-FFF2-40B4-BE49-F238E27FC236}">
                <a16:creationId xmlns:a16="http://schemas.microsoft.com/office/drawing/2014/main" id="{EF96940C-161A-46D0-9AF5-75B3D70DD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AA63FEF-98BD-7865-3C68-6DA57DAA9EC9}"/>
              </a:ext>
            </a:extLst>
          </p:cNvPr>
          <p:cNvSpPr>
            <a:spLocks noGrp="1"/>
          </p:cNvSpPr>
          <p:nvPr>
            <p:ph type="title"/>
          </p:nvPr>
        </p:nvSpPr>
        <p:spPr>
          <a:xfrm>
            <a:off x="1236192" y="1447800"/>
            <a:ext cx="3417895" cy="3329581"/>
          </a:xfrm>
        </p:spPr>
        <p:txBody>
          <a:bodyPr vert="horz" lIns="91440" tIns="45720" rIns="91440" bIns="45720" rtlCol="0" anchor="b">
            <a:normAutofit/>
          </a:bodyPr>
          <a:lstStyle/>
          <a:p>
            <a:pPr>
              <a:lnSpc>
                <a:spcPct val="90000"/>
              </a:lnSpc>
            </a:pPr>
            <a:r>
              <a:rPr lang="en-US" sz="4500"/>
              <a:t>Can you guess who our special guest is?</a:t>
            </a:r>
          </a:p>
        </p:txBody>
      </p:sp>
      <p:pic>
        <p:nvPicPr>
          <p:cNvPr id="9" name="Picture 8">
            <a:extLst>
              <a:ext uri="{FF2B5EF4-FFF2-40B4-BE49-F238E27FC236}">
                <a16:creationId xmlns:a16="http://schemas.microsoft.com/office/drawing/2014/main" id="{3002CDA9-1920-08A6-8D42-E193DAD4A18E}"/>
              </a:ext>
            </a:extLst>
          </p:cNvPr>
          <p:cNvPicPr>
            <a:picLocks noChangeAspect="1"/>
          </p:cNvPicPr>
          <p:nvPr/>
        </p:nvPicPr>
        <p:blipFill rotWithShape="1">
          <a:blip r:embed="rId7"/>
          <a:srcRect t="6629" r="6" b="10579"/>
          <a:stretch/>
        </p:blipFill>
        <p:spPr>
          <a:xfrm>
            <a:off x="5128963" y="1447801"/>
            <a:ext cx="2375767" cy="2041068"/>
          </a:xfrm>
          <a:prstGeom prst="rect">
            <a:avLst/>
          </a:prstGeom>
          <a:effectLst>
            <a:outerShdw blurRad="50800" dist="38100" dir="5400000" algn="t" rotWithShape="0">
              <a:prstClr val="black">
                <a:alpha val="43000"/>
              </a:prstClr>
            </a:outerShdw>
          </a:effectLst>
        </p:spPr>
      </p:pic>
      <p:pic>
        <p:nvPicPr>
          <p:cNvPr id="13" name="Picture 12">
            <a:extLst>
              <a:ext uri="{FF2B5EF4-FFF2-40B4-BE49-F238E27FC236}">
                <a16:creationId xmlns:a16="http://schemas.microsoft.com/office/drawing/2014/main" id="{DAE6BA50-8BF0-C130-079F-EB7A1586E8E5}"/>
              </a:ext>
            </a:extLst>
          </p:cNvPr>
          <p:cNvPicPr>
            <a:picLocks noChangeAspect="1"/>
          </p:cNvPicPr>
          <p:nvPr/>
        </p:nvPicPr>
        <p:blipFill rotWithShape="1">
          <a:blip r:embed="rId8"/>
          <a:srcRect t="28944" r="-4" b="6481"/>
          <a:stretch/>
        </p:blipFill>
        <p:spPr>
          <a:xfrm>
            <a:off x="7677726" y="3614987"/>
            <a:ext cx="2369981" cy="2028746"/>
          </a:xfrm>
          <a:prstGeom prst="rect">
            <a:avLst/>
          </a:prstGeom>
          <a:effectLst>
            <a:outerShdw blurRad="50800" dist="38100" dir="5400000" algn="t" rotWithShape="0">
              <a:prstClr val="black">
                <a:alpha val="43000"/>
              </a:prstClr>
            </a:outerShdw>
          </a:effectLst>
        </p:spPr>
      </p:pic>
      <p:pic>
        <p:nvPicPr>
          <p:cNvPr id="11" name="Picture 10">
            <a:extLst>
              <a:ext uri="{FF2B5EF4-FFF2-40B4-BE49-F238E27FC236}">
                <a16:creationId xmlns:a16="http://schemas.microsoft.com/office/drawing/2014/main" id="{390BEECE-640D-A34C-70C3-1E24EF368745}"/>
              </a:ext>
            </a:extLst>
          </p:cNvPr>
          <p:cNvPicPr>
            <a:picLocks noChangeAspect="1"/>
          </p:cNvPicPr>
          <p:nvPr/>
        </p:nvPicPr>
        <p:blipFill rotWithShape="1">
          <a:blip r:embed="rId9"/>
          <a:srcRect l="21014" r="28637"/>
          <a:stretch/>
        </p:blipFill>
        <p:spPr>
          <a:xfrm>
            <a:off x="5128963" y="3595550"/>
            <a:ext cx="2375767" cy="2041068"/>
          </a:xfrm>
          <a:prstGeom prst="rect">
            <a:avLst/>
          </a:prstGeom>
          <a:effectLst>
            <a:outerShdw blurRad="50800" dist="38100" dir="5400000" algn="t" rotWithShape="0">
              <a:prstClr val="black">
                <a:alpha val="43000"/>
              </a:prstClr>
            </a:outerShdw>
          </a:effectLst>
        </p:spPr>
      </p:pic>
      <p:pic>
        <p:nvPicPr>
          <p:cNvPr id="5" name="Content Placeholder 4">
            <a:extLst>
              <a:ext uri="{FF2B5EF4-FFF2-40B4-BE49-F238E27FC236}">
                <a16:creationId xmlns:a16="http://schemas.microsoft.com/office/drawing/2014/main" id="{6CB943AA-8ACA-5A12-F8BB-D7FB3AEDB722}"/>
              </a:ext>
            </a:extLst>
          </p:cNvPr>
          <p:cNvPicPr>
            <a:picLocks noGrp="1" noChangeAspect="1"/>
          </p:cNvPicPr>
          <p:nvPr>
            <p:ph idx="1"/>
          </p:nvPr>
        </p:nvPicPr>
        <p:blipFill rotWithShape="1">
          <a:blip r:embed="rId10"/>
          <a:srcRect t="24823" r="1" b="19854"/>
          <a:stretch/>
        </p:blipFill>
        <p:spPr>
          <a:xfrm>
            <a:off x="7674931" y="1443339"/>
            <a:ext cx="2369981" cy="2041068"/>
          </a:xfrm>
          <a:prstGeom prst="rect">
            <a:avLst/>
          </a:prstGeom>
          <a:effectLst>
            <a:outerShdw blurRad="50800" dist="38100" dir="5400000" algn="t" rotWithShape="0">
              <a:prstClr val="black">
                <a:alpha val="43000"/>
              </a:prstClr>
            </a:outerShdw>
          </a:effectLst>
        </p:spPr>
      </p:pic>
      <p:sp>
        <p:nvSpPr>
          <p:cNvPr id="14" name="TextBox 13">
            <a:extLst>
              <a:ext uri="{FF2B5EF4-FFF2-40B4-BE49-F238E27FC236}">
                <a16:creationId xmlns:a16="http://schemas.microsoft.com/office/drawing/2014/main" id="{F6F907A9-3D41-9B6D-71D7-881366C5A3CF}"/>
              </a:ext>
            </a:extLst>
          </p:cNvPr>
          <p:cNvSpPr txBox="1"/>
          <p:nvPr/>
        </p:nvSpPr>
        <p:spPr>
          <a:xfrm>
            <a:off x="1341120" y="6167120"/>
            <a:ext cx="9096692" cy="369332"/>
          </a:xfrm>
          <a:prstGeom prst="rect">
            <a:avLst/>
          </a:prstGeom>
          <a:noFill/>
        </p:spPr>
        <p:txBody>
          <a:bodyPr wrap="square" rtlCol="0">
            <a:spAutoFit/>
          </a:bodyPr>
          <a:lstStyle/>
          <a:p>
            <a:pPr algn="ctr"/>
            <a:r>
              <a:rPr lang="en-GB" dirty="0"/>
              <a:t>(He might look a bit different today!)</a:t>
            </a:r>
          </a:p>
        </p:txBody>
      </p:sp>
      <p:sp>
        <p:nvSpPr>
          <p:cNvPr id="15" name="TextBox 14">
            <a:extLst>
              <a:ext uri="{FF2B5EF4-FFF2-40B4-BE49-F238E27FC236}">
                <a16:creationId xmlns:a16="http://schemas.microsoft.com/office/drawing/2014/main" id="{FA0AA5D9-E7A2-2317-8CA6-B3B09F0E4B5C}"/>
              </a:ext>
            </a:extLst>
          </p:cNvPr>
          <p:cNvSpPr txBox="1"/>
          <p:nvPr/>
        </p:nvSpPr>
        <p:spPr>
          <a:xfrm>
            <a:off x="5281627" y="360681"/>
            <a:ext cx="2614692" cy="830997"/>
          </a:xfrm>
          <a:prstGeom prst="rect">
            <a:avLst/>
          </a:prstGeom>
          <a:noFill/>
        </p:spPr>
        <p:txBody>
          <a:bodyPr wrap="square" rtlCol="0">
            <a:spAutoFit/>
          </a:bodyPr>
          <a:lstStyle/>
          <a:p>
            <a:r>
              <a:rPr lang="en-GB" sz="2400" dirty="0"/>
              <a:t>“HELLO SHREWSBURY!”</a:t>
            </a:r>
          </a:p>
        </p:txBody>
      </p:sp>
      <p:sp>
        <p:nvSpPr>
          <p:cNvPr id="16" name="Star: 5 Points 15">
            <a:extLst>
              <a:ext uri="{FF2B5EF4-FFF2-40B4-BE49-F238E27FC236}">
                <a16:creationId xmlns:a16="http://schemas.microsoft.com/office/drawing/2014/main" id="{A231CAE2-D270-DD1F-9014-887E09979658}"/>
              </a:ext>
            </a:extLst>
          </p:cNvPr>
          <p:cNvSpPr/>
          <p:nvPr/>
        </p:nvSpPr>
        <p:spPr>
          <a:xfrm>
            <a:off x="379192" y="312805"/>
            <a:ext cx="1238596" cy="1141407"/>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2BCE6E5C-1AEB-A3D7-A650-0B108B039DDB}"/>
              </a:ext>
            </a:extLst>
          </p:cNvPr>
          <p:cNvSpPr/>
          <p:nvPr/>
        </p:nvSpPr>
        <p:spPr>
          <a:xfrm>
            <a:off x="1615358" y="1055645"/>
            <a:ext cx="766359" cy="706460"/>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564C4ECF-709E-6314-7E84-948FC5555030}"/>
              </a:ext>
            </a:extLst>
          </p:cNvPr>
          <p:cNvSpPr/>
          <p:nvPr/>
        </p:nvSpPr>
        <p:spPr>
          <a:xfrm>
            <a:off x="1853664" y="362953"/>
            <a:ext cx="410095" cy="404345"/>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261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DCBB-FAAE-D4C2-0C8F-AB7C5F4B46BA}"/>
              </a:ext>
            </a:extLst>
          </p:cNvPr>
          <p:cNvSpPr>
            <a:spLocks noGrp="1"/>
          </p:cNvSpPr>
          <p:nvPr>
            <p:ph type="title"/>
          </p:nvPr>
        </p:nvSpPr>
        <p:spPr/>
        <p:txBody>
          <a:bodyPr/>
          <a:lstStyle/>
          <a:p>
            <a:r>
              <a:rPr lang="en-GB" b="1" dirty="0"/>
              <a:t>Background</a:t>
            </a:r>
          </a:p>
        </p:txBody>
      </p:sp>
      <p:sp>
        <p:nvSpPr>
          <p:cNvPr id="5" name="Rectangle: Rounded Corners 4">
            <a:extLst>
              <a:ext uri="{FF2B5EF4-FFF2-40B4-BE49-F238E27FC236}">
                <a16:creationId xmlns:a16="http://schemas.microsoft.com/office/drawing/2014/main" id="{7FC4BA76-F156-5AF9-4491-4D2E729B81E6}"/>
              </a:ext>
            </a:extLst>
          </p:cNvPr>
          <p:cNvSpPr/>
          <p:nvPr/>
        </p:nvSpPr>
        <p:spPr>
          <a:xfrm>
            <a:off x="135555" y="1542588"/>
            <a:ext cx="3333222" cy="2197828"/>
          </a:xfrm>
          <a:prstGeom prst="roundRect">
            <a:avLst>
              <a:gd name="adj" fmla="val 10000"/>
            </a:avLst>
          </a:prstGeom>
          <a:solidFill>
            <a:srgbClr val="92D05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grpSp>
        <p:nvGrpSpPr>
          <p:cNvPr id="6" name="Group 5">
            <a:extLst>
              <a:ext uri="{FF2B5EF4-FFF2-40B4-BE49-F238E27FC236}">
                <a16:creationId xmlns:a16="http://schemas.microsoft.com/office/drawing/2014/main" id="{747653E7-20B8-FCEC-50AA-513A1F59C471}"/>
              </a:ext>
            </a:extLst>
          </p:cNvPr>
          <p:cNvGrpSpPr/>
          <p:nvPr/>
        </p:nvGrpSpPr>
        <p:grpSpPr>
          <a:xfrm>
            <a:off x="438879" y="2088809"/>
            <a:ext cx="3333222" cy="2197828"/>
            <a:chOff x="391383" y="791860"/>
            <a:chExt cx="3333222" cy="2197828"/>
          </a:xfrm>
        </p:grpSpPr>
        <p:sp>
          <p:nvSpPr>
            <p:cNvPr id="15" name="Rectangle: Rounded Corners 14">
              <a:extLst>
                <a:ext uri="{FF2B5EF4-FFF2-40B4-BE49-F238E27FC236}">
                  <a16:creationId xmlns:a16="http://schemas.microsoft.com/office/drawing/2014/main" id="{434A2B6B-D274-22A3-2BB2-9FD8C8998357}"/>
                </a:ext>
              </a:extLst>
            </p:cNvPr>
            <p:cNvSpPr/>
            <p:nvPr/>
          </p:nvSpPr>
          <p:spPr>
            <a:xfrm>
              <a:off x="391383" y="791860"/>
              <a:ext cx="3333222" cy="2197828"/>
            </a:xfrm>
            <a:prstGeom prst="roundRect">
              <a:avLst>
                <a:gd name="adj" fmla="val 10000"/>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Rectangle: Rounded Corners 5">
              <a:extLst>
                <a:ext uri="{FF2B5EF4-FFF2-40B4-BE49-F238E27FC236}">
                  <a16:creationId xmlns:a16="http://schemas.microsoft.com/office/drawing/2014/main" id="{AFCECF17-E02C-8FA3-323A-700F1904C889}"/>
                </a:ext>
              </a:extLst>
            </p:cNvPr>
            <p:cNvSpPr txBox="1"/>
            <p:nvPr/>
          </p:nvSpPr>
          <p:spPr>
            <a:xfrm>
              <a:off x="455755" y="856232"/>
              <a:ext cx="3204478" cy="20690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One of the challenges faced by SEND families is finding opportunities for their children and young people to participate in the community-based activities that others take for granted.</a:t>
              </a:r>
              <a:endParaRPr lang="en-US" sz="1700" kern="1200" dirty="0"/>
            </a:p>
          </p:txBody>
        </p:sp>
      </p:grpSp>
      <p:sp>
        <p:nvSpPr>
          <p:cNvPr id="7" name="Rectangle: Rounded Corners 6">
            <a:extLst>
              <a:ext uri="{FF2B5EF4-FFF2-40B4-BE49-F238E27FC236}">
                <a16:creationId xmlns:a16="http://schemas.microsoft.com/office/drawing/2014/main" id="{B351E290-815D-7FB4-6CFE-00A35CF7E424}"/>
              </a:ext>
            </a:extLst>
          </p:cNvPr>
          <p:cNvSpPr/>
          <p:nvPr/>
        </p:nvSpPr>
        <p:spPr>
          <a:xfrm>
            <a:off x="4021888" y="2685380"/>
            <a:ext cx="3461146" cy="2197828"/>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grpSp>
        <p:nvGrpSpPr>
          <p:cNvPr id="8" name="Group 7">
            <a:extLst>
              <a:ext uri="{FF2B5EF4-FFF2-40B4-BE49-F238E27FC236}">
                <a16:creationId xmlns:a16="http://schemas.microsoft.com/office/drawing/2014/main" id="{5740E29A-7857-E6EA-B38D-7BA6D6E4CCD6}"/>
              </a:ext>
            </a:extLst>
          </p:cNvPr>
          <p:cNvGrpSpPr/>
          <p:nvPr/>
        </p:nvGrpSpPr>
        <p:grpSpPr>
          <a:xfrm>
            <a:off x="4450106" y="3246328"/>
            <a:ext cx="3461146" cy="2197828"/>
            <a:chOff x="4493750" y="791860"/>
            <a:chExt cx="3461146" cy="2197828"/>
          </a:xfrm>
        </p:grpSpPr>
        <p:sp>
          <p:nvSpPr>
            <p:cNvPr id="13" name="Rectangle: Rounded Corners 12">
              <a:extLst>
                <a:ext uri="{FF2B5EF4-FFF2-40B4-BE49-F238E27FC236}">
                  <a16:creationId xmlns:a16="http://schemas.microsoft.com/office/drawing/2014/main" id="{13E7EDAC-B496-FF81-D583-C63AE39D58BD}"/>
                </a:ext>
              </a:extLst>
            </p:cNvPr>
            <p:cNvSpPr/>
            <p:nvPr/>
          </p:nvSpPr>
          <p:spPr>
            <a:xfrm>
              <a:off x="4493750" y="791860"/>
              <a:ext cx="3461146" cy="2197828"/>
            </a:xfrm>
            <a:prstGeom prst="roundRect">
              <a:avLst>
                <a:gd name="adj" fmla="val 10000"/>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Rectangle: Rounded Corners 8">
              <a:extLst>
                <a:ext uri="{FF2B5EF4-FFF2-40B4-BE49-F238E27FC236}">
                  <a16:creationId xmlns:a16="http://schemas.microsoft.com/office/drawing/2014/main" id="{6845A4F2-8E43-0DC5-C536-AB656AF5754A}"/>
                </a:ext>
              </a:extLst>
            </p:cNvPr>
            <p:cNvSpPr txBox="1"/>
            <p:nvPr/>
          </p:nvSpPr>
          <p:spPr>
            <a:xfrm>
              <a:off x="4558122" y="856232"/>
              <a:ext cx="3332402" cy="20690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It is important that young people with SEND learn the value of looking after their own health and wellbeing as they become older.  To understand to stay healthy, both physically and mentally is an essential part of preparing for adulthood. </a:t>
              </a:r>
              <a:endParaRPr lang="en-US" sz="1700" kern="1200" dirty="0"/>
            </a:p>
          </p:txBody>
        </p:sp>
      </p:grpSp>
      <p:sp>
        <p:nvSpPr>
          <p:cNvPr id="9" name="Rectangle: Rounded Corners 8">
            <a:extLst>
              <a:ext uri="{FF2B5EF4-FFF2-40B4-BE49-F238E27FC236}">
                <a16:creationId xmlns:a16="http://schemas.microsoft.com/office/drawing/2014/main" id="{7148748D-1B7F-4BAA-09FE-F3499A976EAA}"/>
              </a:ext>
            </a:extLst>
          </p:cNvPr>
          <p:cNvSpPr/>
          <p:nvPr/>
        </p:nvSpPr>
        <p:spPr>
          <a:xfrm>
            <a:off x="8227603" y="3310700"/>
            <a:ext cx="3461146" cy="2197828"/>
          </a:xfrm>
          <a:prstGeom prst="roundRect">
            <a:avLst>
              <a:gd name="adj" fmla="val 10000"/>
            </a:avLst>
          </a:prstGeom>
          <a:solidFill>
            <a:srgbClr val="FC92D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grpSp>
        <p:nvGrpSpPr>
          <p:cNvPr id="10" name="Group 9">
            <a:extLst>
              <a:ext uri="{FF2B5EF4-FFF2-40B4-BE49-F238E27FC236}">
                <a16:creationId xmlns:a16="http://schemas.microsoft.com/office/drawing/2014/main" id="{FCF08452-FED0-7A42-047F-7B46B13FA86F}"/>
              </a:ext>
            </a:extLst>
          </p:cNvPr>
          <p:cNvGrpSpPr/>
          <p:nvPr/>
        </p:nvGrpSpPr>
        <p:grpSpPr>
          <a:xfrm>
            <a:off x="8603611" y="3740416"/>
            <a:ext cx="3461146" cy="2197828"/>
            <a:chOff x="8724040" y="791860"/>
            <a:chExt cx="3461146" cy="2197828"/>
          </a:xfrm>
        </p:grpSpPr>
        <p:sp>
          <p:nvSpPr>
            <p:cNvPr id="11" name="Rectangle: Rounded Corners 10">
              <a:extLst>
                <a:ext uri="{FF2B5EF4-FFF2-40B4-BE49-F238E27FC236}">
                  <a16:creationId xmlns:a16="http://schemas.microsoft.com/office/drawing/2014/main" id="{A2D82D1C-6C92-547D-58C0-FF2703404C9E}"/>
                </a:ext>
              </a:extLst>
            </p:cNvPr>
            <p:cNvSpPr/>
            <p:nvPr/>
          </p:nvSpPr>
          <p:spPr>
            <a:xfrm>
              <a:off x="8724040" y="791860"/>
              <a:ext cx="3461146" cy="2197828"/>
            </a:xfrm>
            <a:prstGeom prst="roundRect">
              <a:avLst>
                <a:gd name="adj" fmla="val 10000"/>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Rectangle: Rounded Corners 11">
              <a:extLst>
                <a:ext uri="{FF2B5EF4-FFF2-40B4-BE49-F238E27FC236}">
                  <a16:creationId xmlns:a16="http://schemas.microsoft.com/office/drawing/2014/main" id="{F05153E5-931F-0C85-71F7-61DFEEDC01E6}"/>
                </a:ext>
              </a:extLst>
            </p:cNvPr>
            <p:cNvSpPr txBox="1"/>
            <p:nvPr/>
          </p:nvSpPr>
          <p:spPr>
            <a:xfrm>
              <a:off x="8788412" y="856232"/>
              <a:ext cx="3332402" cy="20690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With all of this in mind PACC worked with </a:t>
              </a:r>
              <a:r>
                <a:rPr lang="en-US" sz="1700" dirty="0"/>
                <a:t>existing local activity providers </a:t>
              </a:r>
              <a:r>
                <a:rPr lang="en-US" sz="1700" b="0" i="0" kern="1200" dirty="0"/>
                <a:t>to create </a:t>
              </a:r>
              <a:r>
                <a:rPr lang="en-US" sz="1700" dirty="0"/>
                <a:t>our second</a:t>
              </a:r>
              <a:r>
                <a:rPr lang="en-US" sz="1700" b="0" i="0" kern="1200" dirty="0"/>
                <a:t> PFA Healthy Lives Programme.</a:t>
              </a:r>
              <a:endParaRPr lang="en-US" sz="1700" kern="1200" dirty="0"/>
            </a:p>
          </p:txBody>
        </p:sp>
      </p:grpSp>
    </p:spTree>
    <p:extLst>
      <p:ext uri="{BB962C8B-B14F-4D97-AF65-F5344CB8AC3E}">
        <p14:creationId xmlns:p14="http://schemas.microsoft.com/office/powerpoint/2010/main" val="299907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D5DB78-AF00-C315-B27D-AA96E5B3F32B}"/>
              </a:ext>
            </a:extLst>
          </p:cNvPr>
          <p:cNvSpPr txBox="1">
            <a:spLocks/>
          </p:cNvSpPr>
          <p:nvPr/>
        </p:nvSpPr>
        <p:spPr>
          <a:xfrm>
            <a:off x="1202919" y="284176"/>
            <a:ext cx="9784080" cy="15087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Programme aims</a:t>
            </a:r>
            <a:endParaRPr lang="en-GB" dirty="0"/>
          </a:p>
        </p:txBody>
      </p:sp>
      <p:sp>
        <p:nvSpPr>
          <p:cNvPr id="6" name="Title 1">
            <a:extLst>
              <a:ext uri="{FF2B5EF4-FFF2-40B4-BE49-F238E27FC236}">
                <a16:creationId xmlns:a16="http://schemas.microsoft.com/office/drawing/2014/main" id="{2970F78C-1BEA-FFA4-9DFC-5D657CB53F0B}"/>
              </a:ext>
            </a:extLst>
          </p:cNvPr>
          <p:cNvSpPr>
            <a:spLocks noGrp="1"/>
          </p:cNvSpPr>
          <p:nvPr>
            <p:ph type="title"/>
          </p:nvPr>
        </p:nvSpPr>
        <p:spPr>
          <a:xfrm>
            <a:off x="1202919" y="284176"/>
            <a:ext cx="9784080" cy="1508760"/>
          </a:xfrm>
        </p:spPr>
        <p:txBody>
          <a:bodyPr>
            <a:normAutofit/>
          </a:bodyPr>
          <a:lstStyle/>
          <a:p>
            <a:r>
              <a:rPr lang="en-GB" dirty="0"/>
              <a:t>Programme aims</a:t>
            </a:r>
          </a:p>
        </p:txBody>
      </p:sp>
      <p:graphicFrame>
        <p:nvGraphicFramePr>
          <p:cNvPr id="7" name="Content Placeholder 2">
            <a:extLst>
              <a:ext uri="{FF2B5EF4-FFF2-40B4-BE49-F238E27FC236}">
                <a16:creationId xmlns:a16="http://schemas.microsoft.com/office/drawing/2014/main" id="{9E87032B-2905-DBAE-DB84-2756747BB901}"/>
              </a:ext>
            </a:extLst>
          </p:cNvPr>
          <p:cNvGraphicFramePr>
            <a:graphicFrameLocks noGrp="1"/>
          </p:cNvGraphicFramePr>
          <p:nvPr>
            <p:ph idx="1"/>
            <p:extLst>
              <p:ext uri="{D42A27DB-BD31-4B8C-83A1-F6EECF244321}">
                <p14:modId xmlns:p14="http://schemas.microsoft.com/office/powerpoint/2010/main" val="1560217952"/>
              </p:ext>
            </p:extLst>
          </p:nvPr>
        </p:nvGraphicFramePr>
        <p:xfrm>
          <a:off x="72429" y="2476595"/>
          <a:ext cx="12041108"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456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26513B-12BA-9E8E-B454-59B4553EA9F1}"/>
              </a:ext>
            </a:extLst>
          </p:cNvPr>
          <p:cNvSpPr>
            <a:spLocks noGrp="1"/>
          </p:cNvSpPr>
          <p:nvPr>
            <p:ph idx="1"/>
          </p:nvPr>
        </p:nvSpPr>
        <p:spPr>
          <a:xfrm>
            <a:off x="1103313" y="2052918"/>
            <a:ext cx="3626630" cy="4195481"/>
          </a:xfrm>
        </p:spPr>
        <p:txBody>
          <a:bodyPr vert="horz" lIns="91440" tIns="45720" rIns="91440" bIns="45720" rtlCol="0" anchor="t">
            <a:normAutofit fontScale="92500" lnSpcReduction="10000"/>
          </a:bodyPr>
          <a:lstStyle/>
          <a:p>
            <a:r>
              <a:rPr lang="en-GB" dirty="0"/>
              <a:t>Rock! Music School</a:t>
            </a:r>
          </a:p>
          <a:p>
            <a:r>
              <a:rPr lang="en-GB" dirty="0"/>
              <a:t>Nerdy Café</a:t>
            </a:r>
          </a:p>
          <a:p>
            <a:r>
              <a:rPr lang="en-GB" dirty="0"/>
              <a:t>Cavalier Centre</a:t>
            </a:r>
          </a:p>
          <a:p>
            <a:r>
              <a:rPr lang="en-GB" dirty="0" err="1"/>
              <a:t>Kiddly</a:t>
            </a:r>
            <a:r>
              <a:rPr lang="en-GB" dirty="0"/>
              <a:t> Divey at Albert Road</a:t>
            </a:r>
          </a:p>
          <a:p>
            <a:r>
              <a:rPr lang="en-GB" dirty="0"/>
              <a:t>Arthog</a:t>
            </a:r>
          </a:p>
          <a:p>
            <a:r>
              <a:rPr lang="en-GB" dirty="0"/>
              <a:t>Wolf Yoga</a:t>
            </a:r>
          </a:p>
          <a:p>
            <a:r>
              <a:rPr lang="en-GB" dirty="0"/>
              <a:t>Shrewsbury Canoe Club</a:t>
            </a:r>
          </a:p>
          <a:p>
            <a:r>
              <a:rPr lang="en-GB" dirty="0"/>
              <a:t>Drummonds Outdoor</a:t>
            </a:r>
          </a:p>
          <a:p>
            <a:r>
              <a:rPr lang="en-GB" dirty="0"/>
              <a:t>All 4 Foundation</a:t>
            </a:r>
          </a:p>
          <a:p>
            <a:r>
              <a:rPr lang="en-GB" dirty="0"/>
              <a:t>Condover College</a:t>
            </a:r>
          </a:p>
        </p:txBody>
      </p:sp>
      <p:sp>
        <p:nvSpPr>
          <p:cNvPr id="4" name="Title 1">
            <a:extLst>
              <a:ext uri="{FF2B5EF4-FFF2-40B4-BE49-F238E27FC236}">
                <a16:creationId xmlns:a16="http://schemas.microsoft.com/office/drawing/2014/main" id="{0EF9CAB2-200A-4521-BAA0-BEC5B5BA6260}"/>
              </a:ext>
            </a:extLst>
          </p:cNvPr>
          <p:cNvSpPr>
            <a:spLocks noGrp="1"/>
          </p:cNvSpPr>
          <p:nvPr>
            <p:ph type="title"/>
          </p:nvPr>
        </p:nvSpPr>
        <p:spPr>
          <a:xfrm>
            <a:off x="1202919" y="284176"/>
            <a:ext cx="9784080" cy="1508760"/>
          </a:xfrm>
        </p:spPr>
        <p:txBody>
          <a:bodyPr/>
          <a:lstStyle/>
          <a:p>
            <a:r>
              <a:rPr lang="en-GB" dirty="0"/>
              <a:t>Providers</a:t>
            </a:r>
          </a:p>
        </p:txBody>
      </p:sp>
      <p:sp>
        <p:nvSpPr>
          <p:cNvPr id="5" name="Content Placeholder 2">
            <a:extLst>
              <a:ext uri="{FF2B5EF4-FFF2-40B4-BE49-F238E27FC236}">
                <a16:creationId xmlns:a16="http://schemas.microsoft.com/office/drawing/2014/main" id="{49FD2000-6A66-5898-7878-FD52E8FC5F3A}"/>
              </a:ext>
            </a:extLst>
          </p:cNvPr>
          <p:cNvSpPr txBox="1">
            <a:spLocks/>
          </p:cNvSpPr>
          <p:nvPr/>
        </p:nvSpPr>
        <p:spPr>
          <a:xfrm>
            <a:off x="6094959" y="1947623"/>
            <a:ext cx="4272251" cy="419548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GB" dirty="0"/>
              <a:t>Shrewsbury Sports Village</a:t>
            </a:r>
          </a:p>
          <a:p>
            <a:r>
              <a:rPr lang="en-GB" dirty="0"/>
              <a:t>TSTC Disability Trampolining</a:t>
            </a:r>
          </a:p>
          <a:p>
            <a:r>
              <a:rPr lang="en-GB" dirty="0"/>
              <a:t>The Hive</a:t>
            </a:r>
          </a:p>
          <a:p>
            <a:r>
              <a:rPr lang="en-GB" dirty="0"/>
              <a:t>My Aspirations</a:t>
            </a:r>
          </a:p>
          <a:p>
            <a:r>
              <a:rPr lang="en-GB" dirty="0"/>
              <a:t>Taylor Support</a:t>
            </a:r>
          </a:p>
          <a:p>
            <a:r>
              <a:rPr lang="en-GB" dirty="0"/>
              <a:t>Lyneal Trust</a:t>
            </a:r>
          </a:p>
          <a:p>
            <a:r>
              <a:rPr lang="en-GB" dirty="0"/>
              <a:t>Sabrina Boat</a:t>
            </a:r>
          </a:p>
          <a:p>
            <a:r>
              <a:rPr lang="en-GB" dirty="0"/>
              <a:t>Mayfair Centre</a:t>
            </a:r>
          </a:p>
          <a:p>
            <a:r>
              <a:rPr lang="en-GB" dirty="0" err="1"/>
              <a:t>Aquamira</a:t>
            </a:r>
          </a:p>
          <a:p>
            <a:endParaRPr lang="en-GB" dirty="0"/>
          </a:p>
          <a:p>
            <a:endParaRPr lang="en-GB" dirty="0"/>
          </a:p>
        </p:txBody>
      </p:sp>
    </p:spTree>
    <p:extLst>
      <p:ext uri="{BB962C8B-B14F-4D97-AF65-F5344CB8AC3E}">
        <p14:creationId xmlns:p14="http://schemas.microsoft.com/office/powerpoint/2010/main" val="116344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015D0ADE-EAD4-36F2-F90E-F7B7E087011E}"/>
              </a:ext>
            </a:extLst>
          </p:cNvPr>
          <p:cNvSpPr/>
          <p:nvPr/>
        </p:nvSpPr>
        <p:spPr>
          <a:xfrm>
            <a:off x="8487568" y="1859509"/>
            <a:ext cx="1481884" cy="1481884"/>
          </a:xfrm>
          <a:prstGeom prst="ellipse">
            <a:avLst/>
          </a:prstGeom>
          <a:solidFill>
            <a:schemeClr val="accent2">
              <a:lumMod val="75000"/>
            </a:schemeClr>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dirty="0"/>
          </a:p>
        </p:txBody>
      </p:sp>
      <p:sp>
        <p:nvSpPr>
          <p:cNvPr id="4" name="Title 1">
            <a:extLst>
              <a:ext uri="{FF2B5EF4-FFF2-40B4-BE49-F238E27FC236}">
                <a16:creationId xmlns:a16="http://schemas.microsoft.com/office/drawing/2014/main" id="{A727F504-C7F1-F1DE-CCA0-F9D59B2F48D6}"/>
              </a:ext>
            </a:extLst>
          </p:cNvPr>
          <p:cNvSpPr>
            <a:spLocks noGrp="1"/>
          </p:cNvSpPr>
          <p:nvPr>
            <p:ph type="title"/>
          </p:nvPr>
        </p:nvSpPr>
        <p:spPr>
          <a:xfrm>
            <a:off x="1202919" y="284176"/>
            <a:ext cx="9784080" cy="1508760"/>
          </a:xfrm>
        </p:spPr>
        <p:txBody>
          <a:bodyPr>
            <a:normAutofit/>
          </a:bodyPr>
          <a:lstStyle/>
          <a:p>
            <a:r>
              <a:rPr lang="en-GB" dirty="0"/>
              <a:t>The PFA (14-25) programme</a:t>
            </a:r>
          </a:p>
        </p:txBody>
      </p:sp>
      <p:grpSp>
        <p:nvGrpSpPr>
          <p:cNvPr id="6" name="Group 5">
            <a:extLst>
              <a:ext uri="{FF2B5EF4-FFF2-40B4-BE49-F238E27FC236}">
                <a16:creationId xmlns:a16="http://schemas.microsoft.com/office/drawing/2014/main" id="{F502FABB-AE75-E3F6-77AB-6795D8D4F5D8}"/>
              </a:ext>
            </a:extLst>
          </p:cNvPr>
          <p:cNvGrpSpPr/>
          <p:nvPr/>
        </p:nvGrpSpPr>
        <p:grpSpPr>
          <a:xfrm>
            <a:off x="533206" y="1247680"/>
            <a:ext cx="9120434" cy="5326144"/>
            <a:chOff x="469889" y="2278408"/>
            <a:chExt cx="9120434" cy="5326144"/>
          </a:xfrm>
        </p:grpSpPr>
        <p:sp>
          <p:nvSpPr>
            <p:cNvPr id="7" name="Oval 6">
              <a:extLst>
                <a:ext uri="{FF2B5EF4-FFF2-40B4-BE49-F238E27FC236}">
                  <a16:creationId xmlns:a16="http://schemas.microsoft.com/office/drawing/2014/main" id="{5B71FE36-6391-EC05-A25C-A747745A1689}"/>
                </a:ext>
              </a:extLst>
            </p:cNvPr>
            <p:cNvSpPr/>
            <p:nvPr/>
          </p:nvSpPr>
          <p:spPr>
            <a:xfrm>
              <a:off x="1030951" y="2278408"/>
              <a:ext cx="1481884" cy="148188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dirty="0"/>
            </a:p>
          </p:txBody>
        </p:sp>
        <p:sp>
          <p:nvSpPr>
            <p:cNvPr id="8" name="Rectangle 7" descr="Group">
              <a:extLst>
                <a:ext uri="{FF2B5EF4-FFF2-40B4-BE49-F238E27FC236}">
                  <a16:creationId xmlns:a16="http://schemas.microsoft.com/office/drawing/2014/main" id="{E18F2001-23CB-7EC5-0899-DED46C0A2201}"/>
                </a:ext>
              </a:extLst>
            </p:cNvPr>
            <p:cNvSpPr/>
            <p:nvPr/>
          </p:nvSpPr>
          <p:spPr>
            <a:xfrm>
              <a:off x="1346762" y="2592348"/>
              <a:ext cx="850261" cy="85026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9" name="Freeform: Shape 8">
              <a:extLst>
                <a:ext uri="{FF2B5EF4-FFF2-40B4-BE49-F238E27FC236}">
                  <a16:creationId xmlns:a16="http://schemas.microsoft.com/office/drawing/2014/main" id="{2A8DEE8A-9FFE-A412-0294-15BA3D327EAE}"/>
                </a:ext>
              </a:extLst>
            </p:cNvPr>
            <p:cNvSpPr/>
            <p:nvPr/>
          </p:nvSpPr>
          <p:spPr>
            <a:xfrm>
              <a:off x="469889" y="3928585"/>
              <a:ext cx="2429318" cy="1237500"/>
            </a:xfrm>
            <a:custGeom>
              <a:avLst/>
              <a:gdLst>
                <a:gd name="connsiteX0" fmla="*/ 0 w 2429318"/>
                <a:gd name="connsiteY0" fmla="*/ 0 h 1237500"/>
                <a:gd name="connsiteX1" fmla="*/ 2429318 w 2429318"/>
                <a:gd name="connsiteY1" fmla="*/ 0 h 1237500"/>
                <a:gd name="connsiteX2" fmla="*/ 2429318 w 2429318"/>
                <a:gd name="connsiteY2" fmla="*/ 1237500 h 1237500"/>
                <a:gd name="connsiteX3" fmla="*/ 0 w 2429318"/>
                <a:gd name="connsiteY3" fmla="*/ 1237500 h 1237500"/>
                <a:gd name="connsiteX4" fmla="*/ 0 w 2429318"/>
                <a:gd name="connsiteY4" fmla="*/ 0 h 123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318" h="1237500">
                  <a:moveTo>
                    <a:pt x="0" y="0"/>
                  </a:moveTo>
                  <a:lnTo>
                    <a:pt x="2429318" y="0"/>
                  </a:lnTo>
                  <a:lnTo>
                    <a:pt x="2429318" y="1237500"/>
                  </a:lnTo>
                  <a:lnTo>
                    <a:pt x="0" y="123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dirty="0"/>
                <a:t>74 young people attended the programme</a:t>
              </a:r>
              <a:endParaRPr lang="en-US" sz="1700" kern="1200" dirty="0"/>
            </a:p>
          </p:txBody>
        </p:sp>
        <p:sp>
          <p:nvSpPr>
            <p:cNvPr id="10" name="Oval 9">
              <a:extLst>
                <a:ext uri="{FF2B5EF4-FFF2-40B4-BE49-F238E27FC236}">
                  <a16:creationId xmlns:a16="http://schemas.microsoft.com/office/drawing/2014/main" id="{4452FFC2-ED00-F124-F011-348472E4AA35}"/>
                </a:ext>
              </a:extLst>
            </p:cNvPr>
            <p:cNvSpPr/>
            <p:nvPr/>
          </p:nvSpPr>
          <p:spPr>
            <a:xfrm>
              <a:off x="943606" y="4809595"/>
              <a:ext cx="1481884" cy="1481884"/>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11" name="Rectangle 10" descr="Checkmark">
              <a:extLst>
                <a:ext uri="{FF2B5EF4-FFF2-40B4-BE49-F238E27FC236}">
                  <a16:creationId xmlns:a16="http://schemas.microsoft.com/office/drawing/2014/main" id="{A536C0D1-49E7-5DFD-DEF5-5BEA12049F9B}"/>
                </a:ext>
              </a:extLst>
            </p:cNvPr>
            <p:cNvSpPr/>
            <p:nvPr/>
          </p:nvSpPr>
          <p:spPr>
            <a:xfrm>
              <a:off x="1281930" y="5196834"/>
              <a:ext cx="850261" cy="85026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0DAE10EA-8B79-9EF1-62EB-1C6E0B4A2840}"/>
                </a:ext>
              </a:extLst>
            </p:cNvPr>
            <p:cNvSpPr/>
            <p:nvPr/>
          </p:nvSpPr>
          <p:spPr>
            <a:xfrm>
              <a:off x="518475" y="6352978"/>
              <a:ext cx="2429318" cy="1237500"/>
            </a:xfrm>
            <a:custGeom>
              <a:avLst/>
              <a:gdLst>
                <a:gd name="connsiteX0" fmla="*/ 0 w 2429318"/>
                <a:gd name="connsiteY0" fmla="*/ 0 h 1237500"/>
                <a:gd name="connsiteX1" fmla="*/ 2429318 w 2429318"/>
                <a:gd name="connsiteY1" fmla="*/ 0 h 1237500"/>
                <a:gd name="connsiteX2" fmla="*/ 2429318 w 2429318"/>
                <a:gd name="connsiteY2" fmla="*/ 1237500 h 1237500"/>
                <a:gd name="connsiteX3" fmla="*/ 0 w 2429318"/>
                <a:gd name="connsiteY3" fmla="*/ 1237500 h 1237500"/>
                <a:gd name="connsiteX4" fmla="*/ 0 w 2429318"/>
                <a:gd name="connsiteY4" fmla="*/ 0 h 123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318" h="1237500">
                  <a:moveTo>
                    <a:pt x="0" y="0"/>
                  </a:moveTo>
                  <a:lnTo>
                    <a:pt x="2429318" y="0"/>
                  </a:lnTo>
                  <a:lnTo>
                    <a:pt x="2429318" y="1237500"/>
                  </a:lnTo>
                  <a:lnTo>
                    <a:pt x="0" y="123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022350">
                <a:lnSpc>
                  <a:spcPct val="90000"/>
                </a:lnSpc>
                <a:spcBef>
                  <a:spcPct val="0"/>
                </a:spcBef>
                <a:spcAft>
                  <a:spcPct val="35000"/>
                </a:spcAft>
                <a:defRPr cap="all"/>
              </a:pPr>
              <a:r>
                <a:rPr lang="en-GB" sz="2300" kern="1200" dirty="0"/>
                <a:t>42 </a:t>
              </a:r>
              <a:r>
                <a:rPr lang="en-GB" sz="1600" kern="1200" dirty="0"/>
                <a:t>Activities were offered, offering </a:t>
              </a:r>
              <a:r>
                <a:rPr lang="en-GB" sz="1600" dirty="0"/>
                <a:t>467 </a:t>
              </a:r>
              <a:r>
                <a:rPr lang="en-GB" sz="1600" kern="1200" dirty="0"/>
                <a:t>session spaces and over </a:t>
              </a:r>
              <a:r>
                <a:rPr lang="en-GB" sz="1600" dirty="0"/>
                <a:t>11,000</a:t>
              </a:r>
              <a:r>
                <a:rPr lang="en-GB" sz="1600" kern="1200" dirty="0"/>
                <a:t> hours of activities</a:t>
              </a:r>
              <a:endParaRPr lang="en-US" sz="2300" kern="1200" dirty="0"/>
            </a:p>
          </p:txBody>
        </p:sp>
        <p:sp>
          <p:nvSpPr>
            <p:cNvPr id="13" name="Oval 12">
              <a:extLst>
                <a:ext uri="{FF2B5EF4-FFF2-40B4-BE49-F238E27FC236}">
                  <a16:creationId xmlns:a16="http://schemas.microsoft.com/office/drawing/2014/main" id="{E0CAA34F-392E-2ADE-5F6B-E1E6E6464F6A}"/>
                </a:ext>
              </a:extLst>
            </p:cNvPr>
            <p:cNvSpPr/>
            <p:nvPr/>
          </p:nvSpPr>
          <p:spPr>
            <a:xfrm>
              <a:off x="4515036" y="2278523"/>
              <a:ext cx="1481884" cy="148188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GB" dirty="0"/>
            </a:p>
          </p:txBody>
        </p:sp>
        <p:sp>
          <p:nvSpPr>
            <p:cNvPr id="15" name="Freeform: Shape 14">
              <a:extLst>
                <a:ext uri="{FF2B5EF4-FFF2-40B4-BE49-F238E27FC236}">
                  <a16:creationId xmlns:a16="http://schemas.microsoft.com/office/drawing/2014/main" id="{DABE271D-07B3-43AB-3AD7-64E378B9E056}"/>
                </a:ext>
              </a:extLst>
            </p:cNvPr>
            <p:cNvSpPr/>
            <p:nvPr/>
          </p:nvSpPr>
          <p:spPr>
            <a:xfrm>
              <a:off x="4041319" y="3807022"/>
              <a:ext cx="2429318" cy="1237500"/>
            </a:xfrm>
            <a:custGeom>
              <a:avLst/>
              <a:gdLst>
                <a:gd name="connsiteX0" fmla="*/ 0 w 2429318"/>
                <a:gd name="connsiteY0" fmla="*/ 0 h 1237500"/>
                <a:gd name="connsiteX1" fmla="*/ 2429318 w 2429318"/>
                <a:gd name="connsiteY1" fmla="*/ 0 h 1237500"/>
                <a:gd name="connsiteX2" fmla="*/ 2429318 w 2429318"/>
                <a:gd name="connsiteY2" fmla="*/ 1237500 h 1237500"/>
                <a:gd name="connsiteX3" fmla="*/ 0 w 2429318"/>
                <a:gd name="connsiteY3" fmla="*/ 1237500 h 1237500"/>
                <a:gd name="connsiteX4" fmla="*/ 0 w 2429318"/>
                <a:gd name="connsiteY4" fmla="*/ 0 h 123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318" h="1237500">
                  <a:moveTo>
                    <a:pt x="0" y="0"/>
                  </a:moveTo>
                  <a:lnTo>
                    <a:pt x="2429318" y="0"/>
                  </a:lnTo>
                  <a:lnTo>
                    <a:pt x="2429318" y="1237500"/>
                  </a:lnTo>
                  <a:lnTo>
                    <a:pt x="0" y="123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GB" sz="2300" kern="1200" dirty="0"/>
                <a:t>386 </a:t>
              </a:r>
              <a:r>
                <a:rPr lang="en-GB" sz="1800" kern="1200" dirty="0"/>
                <a:t>session places were filled</a:t>
              </a:r>
              <a:endParaRPr lang="en-US" sz="2300" kern="1200" dirty="0"/>
            </a:p>
          </p:txBody>
        </p:sp>
        <p:sp>
          <p:nvSpPr>
            <p:cNvPr id="16" name="Oval 15">
              <a:extLst>
                <a:ext uri="{FF2B5EF4-FFF2-40B4-BE49-F238E27FC236}">
                  <a16:creationId xmlns:a16="http://schemas.microsoft.com/office/drawing/2014/main" id="{3F36A68E-2B8C-D828-D122-BAC492727EDC}"/>
                </a:ext>
              </a:extLst>
            </p:cNvPr>
            <p:cNvSpPr/>
            <p:nvPr/>
          </p:nvSpPr>
          <p:spPr>
            <a:xfrm>
              <a:off x="4515036" y="4742509"/>
              <a:ext cx="1481884" cy="1481884"/>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GB"/>
            </a:p>
          </p:txBody>
        </p:sp>
        <p:sp>
          <p:nvSpPr>
            <p:cNvPr id="17" name="Rectangle 16" descr="Marker">
              <a:extLst>
                <a:ext uri="{FF2B5EF4-FFF2-40B4-BE49-F238E27FC236}">
                  <a16:creationId xmlns:a16="http://schemas.microsoft.com/office/drawing/2014/main" id="{A47806F3-6019-D11F-BC22-B1ADC8D04AB1}"/>
                </a:ext>
              </a:extLst>
            </p:cNvPr>
            <p:cNvSpPr/>
            <p:nvPr/>
          </p:nvSpPr>
          <p:spPr>
            <a:xfrm>
              <a:off x="4826077" y="5069196"/>
              <a:ext cx="850261" cy="85026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39E60B23-D555-B54E-D248-A0770838DD90}"/>
                </a:ext>
              </a:extLst>
            </p:cNvPr>
            <p:cNvSpPr/>
            <p:nvPr/>
          </p:nvSpPr>
          <p:spPr>
            <a:xfrm>
              <a:off x="4089906" y="6367052"/>
              <a:ext cx="2429318" cy="1237500"/>
            </a:xfrm>
            <a:custGeom>
              <a:avLst/>
              <a:gdLst>
                <a:gd name="connsiteX0" fmla="*/ 0 w 2429318"/>
                <a:gd name="connsiteY0" fmla="*/ 0 h 1237500"/>
                <a:gd name="connsiteX1" fmla="*/ 2429318 w 2429318"/>
                <a:gd name="connsiteY1" fmla="*/ 0 h 1237500"/>
                <a:gd name="connsiteX2" fmla="*/ 2429318 w 2429318"/>
                <a:gd name="connsiteY2" fmla="*/ 1237500 h 1237500"/>
                <a:gd name="connsiteX3" fmla="*/ 0 w 2429318"/>
                <a:gd name="connsiteY3" fmla="*/ 1237500 h 1237500"/>
                <a:gd name="connsiteX4" fmla="*/ 0 w 2429318"/>
                <a:gd name="connsiteY4" fmla="*/ 0 h 123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318" h="1237500">
                  <a:moveTo>
                    <a:pt x="0" y="0"/>
                  </a:moveTo>
                  <a:lnTo>
                    <a:pt x="2429318" y="0"/>
                  </a:lnTo>
                  <a:lnTo>
                    <a:pt x="2429318" y="1237500"/>
                  </a:lnTo>
                  <a:lnTo>
                    <a:pt x="0" y="123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422400">
                <a:lnSpc>
                  <a:spcPct val="90000"/>
                </a:lnSpc>
                <a:spcBef>
                  <a:spcPct val="0"/>
                </a:spcBef>
                <a:spcAft>
                  <a:spcPct val="35000"/>
                </a:spcAft>
                <a:defRPr cap="all"/>
              </a:pPr>
              <a:r>
                <a:rPr lang="en-GB" sz="3200" dirty="0"/>
                <a:t>19</a:t>
              </a:r>
              <a:r>
                <a:rPr lang="en-GB" sz="3200" kern="1200" dirty="0"/>
                <a:t> </a:t>
              </a:r>
              <a:r>
                <a:rPr lang="en-GB" sz="2000" dirty="0"/>
                <a:t>community</a:t>
              </a:r>
              <a:r>
                <a:rPr lang="en-GB" dirty="0"/>
                <a:t> </a:t>
              </a:r>
              <a:r>
                <a:rPr lang="en-GB" sz="1800" kern="1200" dirty="0"/>
                <a:t>providers</a:t>
              </a:r>
              <a:endParaRPr lang="en-US" sz="3200" kern="1200" dirty="0"/>
            </a:p>
          </p:txBody>
        </p:sp>
        <p:sp>
          <p:nvSpPr>
            <p:cNvPr id="14" name="Rectangle 13" descr="Users">
              <a:extLst>
                <a:ext uri="{FF2B5EF4-FFF2-40B4-BE49-F238E27FC236}">
                  <a16:creationId xmlns:a16="http://schemas.microsoft.com/office/drawing/2014/main" id="{05E074D3-2276-3080-4E28-331BB12A0524}"/>
                </a:ext>
              </a:extLst>
            </p:cNvPr>
            <p:cNvSpPr/>
            <p:nvPr/>
          </p:nvSpPr>
          <p:spPr>
            <a:xfrm>
              <a:off x="8740062" y="3243752"/>
              <a:ext cx="850261" cy="85026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sp>
        <p:nvSpPr>
          <p:cNvPr id="20" name="Freeform: Shape 19">
            <a:extLst>
              <a:ext uri="{FF2B5EF4-FFF2-40B4-BE49-F238E27FC236}">
                <a16:creationId xmlns:a16="http://schemas.microsoft.com/office/drawing/2014/main" id="{6B00902E-EC1F-962B-2442-A83D12B67385}"/>
              </a:ext>
            </a:extLst>
          </p:cNvPr>
          <p:cNvSpPr/>
          <p:nvPr/>
        </p:nvSpPr>
        <p:spPr>
          <a:xfrm>
            <a:off x="8013851" y="3516607"/>
            <a:ext cx="2429318" cy="1237500"/>
          </a:xfrm>
          <a:custGeom>
            <a:avLst/>
            <a:gdLst>
              <a:gd name="connsiteX0" fmla="*/ 0 w 2429318"/>
              <a:gd name="connsiteY0" fmla="*/ 0 h 1237500"/>
              <a:gd name="connsiteX1" fmla="*/ 2429318 w 2429318"/>
              <a:gd name="connsiteY1" fmla="*/ 0 h 1237500"/>
              <a:gd name="connsiteX2" fmla="*/ 2429318 w 2429318"/>
              <a:gd name="connsiteY2" fmla="*/ 1237500 h 1237500"/>
              <a:gd name="connsiteX3" fmla="*/ 0 w 2429318"/>
              <a:gd name="connsiteY3" fmla="*/ 1237500 h 1237500"/>
              <a:gd name="connsiteX4" fmla="*/ 0 w 2429318"/>
              <a:gd name="connsiteY4" fmla="*/ 0 h 123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318" h="1237500">
                <a:moveTo>
                  <a:pt x="0" y="0"/>
                </a:moveTo>
                <a:lnTo>
                  <a:pt x="2429318" y="0"/>
                </a:lnTo>
                <a:lnTo>
                  <a:pt x="2429318" y="1237500"/>
                </a:lnTo>
                <a:lnTo>
                  <a:pt x="0" y="123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022350">
              <a:lnSpc>
                <a:spcPct val="90000"/>
              </a:lnSpc>
              <a:spcBef>
                <a:spcPct val="0"/>
              </a:spcBef>
              <a:spcAft>
                <a:spcPct val="35000"/>
              </a:spcAft>
              <a:defRPr cap="all"/>
            </a:pPr>
            <a:r>
              <a:rPr lang="en-GB" kern="1200" dirty="0"/>
              <a:t>Staff at pacc volunteered and worked over </a:t>
            </a:r>
            <a:r>
              <a:rPr lang="en-GB" dirty="0"/>
              <a:t>250 </a:t>
            </a:r>
            <a:r>
              <a:rPr lang="en-GB" kern="1200" dirty="0"/>
              <a:t>unpaid hours to ensure the programme ran smoothly and Parent Carers had a point of contact</a:t>
            </a:r>
            <a:r>
              <a:rPr lang="en-GB" dirty="0"/>
              <a:t> </a:t>
            </a:r>
            <a:endParaRPr lang="en-US" kern="1200" dirty="0"/>
          </a:p>
        </p:txBody>
      </p:sp>
      <p:sp>
        <p:nvSpPr>
          <p:cNvPr id="21" name="Rectangle 20" descr="Group">
            <a:extLst>
              <a:ext uri="{FF2B5EF4-FFF2-40B4-BE49-F238E27FC236}">
                <a16:creationId xmlns:a16="http://schemas.microsoft.com/office/drawing/2014/main" id="{BCA0795C-08FE-1EF2-EF94-BEF30BEB4227}"/>
              </a:ext>
            </a:extLst>
          </p:cNvPr>
          <p:cNvSpPr/>
          <p:nvPr/>
        </p:nvSpPr>
        <p:spPr>
          <a:xfrm>
            <a:off x="4880858" y="1596423"/>
            <a:ext cx="850261" cy="85026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dirty="0"/>
          </a:p>
        </p:txBody>
      </p:sp>
    </p:spTree>
    <p:extLst>
      <p:ext uri="{BB962C8B-B14F-4D97-AF65-F5344CB8AC3E}">
        <p14:creationId xmlns:p14="http://schemas.microsoft.com/office/powerpoint/2010/main" val="280754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20D6-1E17-7858-A0E0-7D89D800B2D8}"/>
              </a:ext>
            </a:extLst>
          </p:cNvPr>
          <p:cNvSpPr>
            <a:spLocks noGrp="1"/>
          </p:cNvSpPr>
          <p:nvPr>
            <p:ph type="title"/>
          </p:nvPr>
        </p:nvSpPr>
        <p:spPr>
          <a:xfrm>
            <a:off x="2998612" y="477656"/>
            <a:ext cx="9404723" cy="1400530"/>
          </a:xfrm>
        </p:spPr>
        <p:txBody>
          <a:bodyPr/>
          <a:lstStyle/>
          <a:p>
            <a:r>
              <a:rPr lang="en-GB" dirty="0"/>
              <a:t>Activity Spaces</a:t>
            </a:r>
          </a:p>
        </p:txBody>
      </p:sp>
      <p:graphicFrame>
        <p:nvGraphicFramePr>
          <p:cNvPr id="4" name="Chart 3">
            <a:extLst>
              <a:ext uri="{FF2B5EF4-FFF2-40B4-BE49-F238E27FC236}">
                <a16:creationId xmlns:a16="http://schemas.microsoft.com/office/drawing/2014/main" id="{72D4DBC2-E98E-915F-7839-9228F5718FF7}"/>
              </a:ext>
            </a:extLst>
          </p:cNvPr>
          <p:cNvGraphicFramePr/>
          <p:nvPr>
            <p:extLst>
              <p:ext uri="{D42A27DB-BD31-4B8C-83A1-F6EECF244321}">
                <p14:modId xmlns:p14="http://schemas.microsoft.com/office/powerpoint/2010/main" val="1378653971"/>
              </p:ext>
            </p:extLst>
          </p:nvPr>
        </p:nvGraphicFramePr>
        <p:xfrm>
          <a:off x="257493" y="1878186"/>
          <a:ext cx="5838507" cy="394430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3DD9611-55A8-DD36-019C-96BD976CA3CC}"/>
              </a:ext>
            </a:extLst>
          </p:cNvPr>
          <p:cNvSpPr txBox="1"/>
          <p:nvPr/>
        </p:nvSpPr>
        <p:spPr>
          <a:xfrm>
            <a:off x="5449164" y="3322996"/>
            <a:ext cx="6590266" cy="1477328"/>
          </a:xfrm>
          <a:prstGeom prst="rect">
            <a:avLst/>
          </a:prstGeom>
          <a:noFill/>
        </p:spPr>
        <p:txBody>
          <a:bodyPr wrap="none" rtlCol="0">
            <a:spAutoFit/>
          </a:bodyPr>
          <a:lstStyle/>
          <a:p>
            <a:pPr marL="285750" indent="-285750">
              <a:buFont typeface="Arial" panose="020B0604020202020204" pitchFamily="34" charset="0"/>
              <a:buChar char="•"/>
            </a:pPr>
            <a:r>
              <a:rPr lang="en-GB" dirty="0"/>
              <a:t>386 Allocated Spaces were attended</a:t>
            </a:r>
          </a:p>
          <a:p>
            <a:pPr marL="285750" indent="-285750">
              <a:buFont typeface="Arial" panose="020B0604020202020204" pitchFamily="34" charset="0"/>
              <a:buChar char="•"/>
            </a:pPr>
            <a:r>
              <a:rPr lang="en-GB" dirty="0"/>
              <a:t>18 Allocated spaces were cancelled with notice given</a:t>
            </a:r>
          </a:p>
          <a:p>
            <a:pPr marL="285750" indent="-285750">
              <a:buFont typeface="Arial" panose="020B0604020202020204" pitchFamily="34" charset="0"/>
              <a:buChar char="•"/>
            </a:pPr>
            <a:r>
              <a:rPr lang="en-GB" dirty="0"/>
              <a:t>44 Allocated spaces were not attended</a:t>
            </a:r>
          </a:p>
          <a:p>
            <a:pPr marL="285750" indent="-285750">
              <a:buFont typeface="Arial" panose="020B0604020202020204" pitchFamily="34" charset="0"/>
              <a:buChar char="•"/>
            </a:pPr>
            <a:r>
              <a:rPr lang="en-GB" dirty="0"/>
              <a:t>19 Activity spaces were cancelled due to unforeseen</a:t>
            </a:r>
            <a:br>
              <a:rPr lang="en-GB" dirty="0"/>
            </a:br>
            <a:r>
              <a:rPr lang="en-GB" dirty="0"/>
              <a:t>circumstances </a:t>
            </a:r>
          </a:p>
        </p:txBody>
      </p:sp>
    </p:spTree>
    <p:extLst>
      <p:ext uri="{BB962C8B-B14F-4D97-AF65-F5344CB8AC3E}">
        <p14:creationId xmlns:p14="http://schemas.microsoft.com/office/powerpoint/2010/main" val="1572566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c29e19-ae99-4421-86ff-d65881cfc654">
      <Terms xmlns="http://schemas.microsoft.com/office/infopath/2007/PartnerControls"/>
    </lcf76f155ced4ddcb4097134ff3c332f>
    <TaxCatchAll xmlns="e3be464a-bcfc-4dc5-ab73-b0789b95b1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F4A82AAB42A74AA2EE8E1BFBD1DEA7" ma:contentTypeVersion="15" ma:contentTypeDescription="Create a new document." ma:contentTypeScope="" ma:versionID="aeac6924cc11714ef1518f553aba1ffd">
  <xsd:schema xmlns:xsd="http://www.w3.org/2001/XMLSchema" xmlns:xs="http://www.w3.org/2001/XMLSchema" xmlns:p="http://schemas.microsoft.com/office/2006/metadata/properties" xmlns:ns2="a1c29e19-ae99-4421-86ff-d65881cfc654" xmlns:ns3="e3be464a-bcfc-4dc5-ab73-b0789b95b1c1" targetNamespace="http://schemas.microsoft.com/office/2006/metadata/properties" ma:root="true" ma:fieldsID="79b4ed1b95a78eecbcca56eb2ee3bd79" ns2:_="" ns3:_="">
    <xsd:import namespace="a1c29e19-ae99-4421-86ff-d65881cfc654"/>
    <xsd:import namespace="e3be464a-bcfc-4dc5-ab73-b0789b95b1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29e19-ae99-4421-86ff-d65881cfc6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ab8f7eb-43cf-4148-83e9-578b8b8347da"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be464a-bcfc-4dc5-ab73-b0789b95b1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c2e57fe-a03d-476c-801d-136009941090}" ma:internalName="TaxCatchAll" ma:showField="CatchAllData" ma:web="e3be464a-bcfc-4dc5-ab73-b0789b95b1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57087-660B-48ED-B508-A4C04836287F}">
  <ds:schemaRefs>
    <ds:schemaRef ds:uri="http://schemas.microsoft.com/office/2006/metadata/properties"/>
    <ds:schemaRef ds:uri="http://schemas.microsoft.com/office/infopath/2007/PartnerControls"/>
    <ds:schemaRef ds:uri="a1c29e19-ae99-4421-86ff-d65881cfc654"/>
    <ds:schemaRef ds:uri="e3be464a-bcfc-4dc5-ab73-b0789b95b1c1"/>
  </ds:schemaRefs>
</ds:datastoreItem>
</file>

<file path=customXml/itemProps2.xml><?xml version="1.0" encoding="utf-8"?>
<ds:datastoreItem xmlns:ds="http://schemas.openxmlformats.org/officeDocument/2006/customXml" ds:itemID="{0E11D126-62FA-43B1-AAC9-91388CE93515}">
  <ds:schemaRefs>
    <ds:schemaRef ds:uri="http://schemas.microsoft.com/sharepoint/v3/contenttype/forms"/>
  </ds:schemaRefs>
</ds:datastoreItem>
</file>

<file path=customXml/itemProps3.xml><?xml version="1.0" encoding="utf-8"?>
<ds:datastoreItem xmlns:ds="http://schemas.openxmlformats.org/officeDocument/2006/customXml" ds:itemID="{078373A5-19A5-4324-A4B5-6CBDEDDFA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29e19-ae99-4421-86ff-d65881cfc654"/>
    <ds:schemaRef ds:uri="e3be464a-bcfc-4dc5-ab73-b0789b95b1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11780</TotalTime>
  <Words>955</Words>
  <Application>Microsoft Office PowerPoint</Application>
  <PresentationFormat>Widescreen</PresentationFormat>
  <Paragraphs>118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Rounded MT Bold</vt:lpstr>
      <vt:lpstr>Calibri</vt:lpstr>
      <vt:lpstr>Century Gothic</vt:lpstr>
      <vt:lpstr>Wingdings 3</vt:lpstr>
      <vt:lpstr>Ion</vt:lpstr>
      <vt:lpstr>PowerPoint Presentation</vt:lpstr>
      <vt:lpstr>PowerPoint Presentation</vt:lpstr>
      <vt:lpstr>Warm Up Activity </vt:lpstr>
      <vt:lpstr>Can you guess who our special guest is?</vt:lpstr>
      <vt:lpstr>Background</vt:lpstr>
      <vt:lpstr>Programme aims</vt:lpstr>
      <vt:lpstr>Providers</vt:lpstr>
      <vt:lpstr>The PFA (14-25) programme</vt:lpstr>
      <vt:lpstr>Activity Spaces</vt:lpstr>
      <vt:lpstr>Activities</vt:lpstr>
      <vt:lpstr>Outcomes for young people</vt:lpstr>
      <vt:lpstr>Outcomes for parent carers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and Next Steps</vt:lpstr>
      <vt:lpstr>Learning and Next Steps</vt:lpstr>
      <vt:lpstr>PowerPoint Presentation</vt:lpstr>
      <vt:lpstr>Buddies  Social Network</vt:lpstr>
      <vt:lpstr>PFA Navigators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Taylor</dc:creator>
  <cp:lastModifiedBy>Zara Bowden</cp:lastModifiedBy>
  <cp:revision>81</cp:revision>
  <dcterms:created xsi:type="dcterms:W3CDTF">2023-09-28T08:38:17Z</dcterms:created>
  <dcterms:modified xsi:type="dcterms:W3CDTF">2023-11-09T15:08:33Z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0x010100E4F4A82AAB42A74AA2EE8E1BFBD1DEA7</vt:lpwstr>
  </property>
  <property fmtid="{D5CDD505-2E9C-101B-9397-08002B2CF9AE}" pid="3" name="MediaServiceImageTags">
    <vt:lpwstr/>
  </property>
</Properties>
</file>